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67" r:id="rId4"/>
    <p:sldId id="268" r:id="rId5"/>
    <p:sldId id="269" r:id="rId6"/>
    <p:sldId id="270" r:id="rId7"/>
    <p:sldId id="271" r:id="rId8"/>
    <p:sldId id="272" r:id="rId9"/>
    <p:sldId id="273" r:id="rId10"/>
    <p:sldId id="275" r:id="rId11"/>
    <p:sldId id="274" r:id="rId12"/>
    <p:sldId id="277" r:id="rId13"/>
    <p:sldId id="276" r:id="rId14"/>
    <p:sldId id="280" r:id="rId15"/>
    <p:sldId id="2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55628" autoAdjust="0"/>
  </p:normalViewPr>
  <p:slideViewPr>
    <p:cSldViewPr>
      <p:cViewPr varScale="1">
        <p:scale>
          <a:sx n="38" d="100"/>
          <a:sy n="38" d="100"/>
        </p:scale>
        <p:origin x="1688"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24" d="100"/>
          <a:sy n="124" d="100"/>
        </p:scale>
        <p:origin x="496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2/24/2024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dirty="0"/>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2/24/2024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dirty="0"/>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In this project I will be taking on the role of a Miami Realtor who is attempting to persuade my Realty Group to invest in an algorithm that will predict the sales price of single family homes in Miami.</a:t>
            </a:r>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dirty="0"/>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595DD-EFFF-9CBC-FE67-6621F876C9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547F4-2CDA-DEE3-EC52-F86D420D4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83CC6-791E-640B-8456-DE762FA8FCCA}"/>
              </a:ext>
            </a:extLst>
          </p:cNvPr>
          <p:cNvSpPr>
            <a:spLocks noGrp="1"/>
          </p:cNvSpPr>
          <p:nvPr>
            <p:ph type="body" idx="1"/>
          </p:nvPr>
        </p:nvSpPr>
        <p:spPr/>
        <p:txBody>
          <a:bodyPr/>
          <a:lstStyle/>
          <a:p>
            <a:pPr algn="l" rtl="0"/>
            <a:r>
              <a:rPr lang="en-US" sz="2800" b="0" i="0" dirty="0">
                <a:solidFill>
                  <a:srgbClr val="000000"/>
                </a:solidFill>
                <a:effectLst/>
                <a:latin typeface="Courier New" panose="02070309020205020404" pitchFamily="49" charset="0"/>
              </a:rPr>
              <a:t>These are the regression plots for</a:t>
            </a:r>
            <a:r>
              <a:rPr lang="en-US" sz="2800" b="0" i="0" baseline="0" dirty="0">
                <a:solidFill>
                  <a:srgbClr val="000000"/>
                </a:solidFill>
                <a:effectLst/>
                <a:latin typeface="Courier New" panose="02070309020205020404" pitchFamily="49" charset="0"/>
              </a:rPr>
              <a:t> the decision tree and random forest regression models.  The red line in the center is the target line where we want the values to land.  The x=axis values are the actual values provided by the target test set and the values on the y-axis are the predicted values generated by our models.  </a:t>
            </a:r>
            <a:endParaRPr lang="en-US" sz="2800" b="0" i="0" baseline="0" dirty="0" smtClean="0">
              <a:solidFill>
                <a:srgbClr val="000000"/>
              </a:solidFill>
              <a:effectLst/>
              <a:latin typeface="Courier New" panose="02070309020205020404" pitchFamily="49" charset="0"/>
            </a:endParaRPr>
          </a:p>
          <a:p>
            <a:pPr algn="l" rtl="0"/>
            <a:endParaRPr lang="en-US" sz="2800" b="0" i="0" baseline="0" dirty="0">
              <a:solidFill>
                <a:srgbClr val="000000"/>
              </a:solidFill>
              <a:effectLst/>
              <a:latin typeface="Courier New" panose="02070309020205020404" pitchFamily="49" charset="0"/>
            </a:endParaRPr>
          </a:p>
          <a:p>
            <a:pPr algn="l" rtl="0"/>
            <a:r>
              <a:rPr lang="en-US" sz="2800" b="0" i="0" baseline="0" dirty="0">
                <a:solidFill>
                  <a:srgbClr val="000000"/>
                </a:solidFill>
                <a:effectLst/>
                <a:latin typeface="Courier New" panose="02070309020205020404" pitchFamily="49" charset="0"/>
              </a:rPr>
              <a:t>The RFR model has more data points clustered around the target line.  This coupled with the RMSE and R2 values that we saw on the previous slide indicates that RFR is the model with which we should proceed.</a:t>
            </a:r>
            <a:endParaRPr lang="en-US" sz="2800" b="0" i="0" dirty="0">
              <a:solidFill>
                <a:srgbClr val="000000"/>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E2AAD56E-D13A-591B-53E9-6D737BBE8039}"/>
              </a:ext>
            </a:extLst>
          </p:cNvPr>
          <p:cNvSpPr>
            <a:spLocks noGrp="1"/>
          </p:cNvSpPr>
          <p:nvPr>
            <p:ph type="sldNum" sz="quarter" idx="5"/>
          </p:nvPr>
        </p:nvSpPr>
        <p:spPr/>
        <p:txBody>
          <a:bodyPr/>
          <a:lstStyle/>
          <a:p>
            <a:fld id="{8DAEC444-603B-4F09-9A06-5917518DD901}" type="slidenum">
              <a:rPr lang="en-US" smtClean="0"/>
              <a:t>10</a:t>
            </a:fld>
            <a:endParaRPr lang="en-US" dirty="0"/>
          </a:p>
        </p:txBody>
      </p:sp>
    </p:spTree>
    <p:extLst>
      <p:ext uri="{BB962C8B-B14F-4D97-AF65-F5344CB8AC3E}">
        <p14:creationId xmlns:p14="http://schemas.microsoft.com/office/powerpoint/2010/main" val="1063992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6E9FD-3853-562A-3C41-480E6E1DF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94736-9058-FEEC-4CE8-F4950E3B1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8CE26-45F6-BD45-F9E0-52008B85ADE5}"/>
              </a:ext>
            </a:extLst>
          </p:cNvPr>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final step before deploying the model is to determine the best hyper parameters to provide optimal results.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I've chosen to focus on four hyper parameters: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-number of estimators - determines how many decision trees are best for my model in this case it’s 150.</a:t>
            </a:r>
          </a:p>
          <a:p>
            <a:r>
              <a:rPr lang="en-US" sz="1200" b="0" i="0" kern="1200" dirty="0" smtClean="0">
                <a:solidFill>
                  <a:schemeClr val="tx1"/>
                </a:solidFill>
                <a:effectLst/>
                <a:latin typeface="+mn-lt"/>
                <a:ea typeface="+mn-ea"/>
                <a:cs typeface="+mn-cs"/>
              </a:rPr>
              <a:t>-maximum depth of the tree which was None</a:t>
            </a:r>
            <a:r>
              <a:rPr lang="en-US" sz="1200" b="0" i="0" kern="1200" baseline="0" dirty="0" smtClean="0">
                <a:solidFill>
                  <a:schemeClr val="tx1"/>
                </a:solidFill>
                <a:effectLst/>
                <a:latin typeface="+mn-lt"/>
                <a:ea typeface="+mn-ea"/>
                <a:cs typeface="+mn-cs"/>
              </a:rPr>
              <a:t> meaning trees will continue to expand until other criteria are met.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-minimum number of observations required to split each node which was 1</a:t>
            </a:r>
          </a:p>
          <a:p>
            <a:r>
              <a:rPr lang="en-US" sz="1200" b="0" i="0" kern="1200" dirty="0" smtClean="0">
                <a:solidFill>
                  <a:schemeClr val="tx1"/>
                </a:solidFill>
                <a:effectLst/>
                <a:latin typeface="+mn-lt"/>
                <a:ea typeface="+mn-ea"/>
                <a:cs typeface="+mn-cs"/>
              </a:rPr>
              <a:t> -number of observations in each node which was 2.</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 used the negative mean squared error as my scoring metric.</a:t>
            </a:r>
          </a:p>
          <a:p>
            <a:pPr algn="l" rtl="0"/>
            <a:endParaRPr lang="en-US" sz="2800" b="0" i="0" dirty="0">
              <a:solidFill>
                <a:srgbClr val="000000"/>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A5B27ED4-8813-9773-C0E9-62669739B5EB}"/>
              </a:ext>
            </a:extLst>
          </p:cNvPr>
          <p:cNvSpPr>
            <a:spLocks noGrp="1"/>
          </p:cNvSpPr>
          <p:nvPr>
            <p:ph type="sldNum" sz="quarter" idx="5"/>
          </p:nvPr>
        </p:nvSpPr>
        <p:spPr/>
        <p:txBody>
          <a:bodyPr/>
          <a:lstStyle/>
          <a:p>
            <a:fld id="{8DAEC444-603B-4F09-9A06-5917518DD901}" type="slidenum">
              <a:rPr lang="en-US" smtClean="0"/>
              <a:t>11</a:t>
            </a:fld>
            <a:endParaRPr lang="en-US" dirty="0"/>
          </a:p>
        </p:txBody>
      </p:sp>
    </p:spTree>
    <p:extLst>
      <p:ext uri="{BB962C8B-B14F-4D97-AF65-F5344CB8AC3E}">
        <p14:creationId xmlns:p14="http://schemas.microsoft.com/office/powerpoint/2010/main" val="3693408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02C8C-5983-D075-B446-C70CB03A34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95293-D7C5-81F8-CDF0-C95561C8B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C8E03-E3EB-4B31-1B75-F3881E47CC91}"/>
              </a:ext>
            </a:extLst>
          </p:cNvPr>
          <p:cNvSpPr>
            <a:spLocks noGrp="1"/>
          </p:cNvSpPr>
          <p:nvPr>
            <p:ph type="body" idx="1"/>
          </p:nvPr>
        </p:nvSpPr>
        <p:spPr/>
        <p:txBody>
          <a:bodyPr/>
          <a:lstStyle/>
          <a:p>
            <a:pPr algn="l" rtl="0"/>
            <a:r>
              <a:rPr lang="en-US" sz="4000" b="0" i="0" dirty="0">
                <a:solidFill>
                  <a:srgbClr val="000000"/>
                </a:solidFill>
                <a:effectLst/>
                <a:latin typeface="Helvetica Neue"/>
              </a:rPr>
              <a:t>This shows how important each feature is when predicting sale price. The square footage of the living area is by far the most important feature. If a client wishes to adjust their predicted sale price, adjusting their desired square footage of living space will have the greatest results in altering sale price. We learned from the correlation heatmap square footage of living space and sale price have a positive correlation so when one variable increases the other variable increases as well and vice versa.</a:t>
            </a:r>
            <a:endParaRPr lang="en-US" sz="2800" b="0" i="0" baseline="0" dirty="0">
              <a:solidFill>
                <a:srgbClr val="000000"/>
              </a:solidFill>
              <a:effectLst/>
              <a:latin typeface="Courier New" panose="02070309020205020404" pitchFamily="49" charset="0"/>
            </a:endParaRPr>
          </a:p>
          <a:p>
            <a:pPr algn="l" rtl="0"/>
            <a:endParaRPr lang="en-US" sz="2800" b="0" i="0" baseline="0" dirty="0">
              <a:solidFill>
                <a:srgbClr val="000000"/>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CE1F902A-723D-41CF-5115-0BFEC0E2475D}"/>
              </a:ext>
            </a:extLst>
          </p:cNvPr>
          <p:cNvSpPr>
            <a:spLocks noGrp="1"/>
          </p:cNvSpPr>
          <p:nvPr>
            <p:ph type="sldNum" sz="quarter" idx="5"/>
          </p:nvPr>
        </p:nvSpPr>
        <p:spPr/>
        <p:txBody>
          <a:bodyPr/>
          <a:lstStyle/>
          <a:p>
            <a:fld id="{8DAEC444-603B-4F09-9A06-5917518DD901}" type="slidenum">
              <a:rPr lang="en-US" smtClean="0"/>
              <a:t>12</a:t>
            </a:fld>
            <a:endParaRPr lang="en-US" dirty="0"/>
          </a:p>
        </p:txBody>
      </p:sp>
    </p:spTree>
    <p:extLst>
      <p:ext uri="{BB962C8B-B14F-4D97-AF65-F5344CB8AC3E}">
        <p14:creationId xmlns:p14="http://schemas.microsoft.com/office/powerpoint/2010/main" val="272437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1C316-BB0E-B41C-D998-411DF49D4C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688C75-1DC3-1074-D792-8CEA622E6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25D48-3398-2B16-C2C9-D1CB6C402703}"/>
              </a:ext>
            </a:extLst>
          </p:cNvPr>
          <p:cNvSpPr>
            <a:spLocks noGrp="1"/>
          </p:cNvSpPr>
          <p:nvPr>
            <p:ph type="body" idx="1"/>
          </p:nvPr>
        </p:nvSpPr>
        <p:spPr/>
        <p:txBody>
          <a:bodyPr/>
          <a:lstStyle/>
          <a:p>
            <a:pPr algn="l" rtl="0"/>
            <a:r>
              <a:rPr lang="en-US" sz="2800" b="0" i="0" dirty="0">
                <a:solidFill>
                  <a:srgbClr val="000000"/>
                </a:solidFill>
                <a:effectLst/>
                <a:latin typeface="Courier New" panose="02070309020205020404" pitchFamily="49" charset="0"/>
              </a:rPr>
              <a:t>The final step, I generated a predictive</a:t>
            </a:r>
            <a:r>
              <a:rPr lang="en-US" sz="2800" b="0" i="0" baseline="0" dirty="0">
                <a:solidFill>
                  <a:srgbClr val="000000"/>
                </a:solidFill>
                <a:effectLst/>
                <a:latin typeface="Courier New" panose="02070309020205020404" pitchFamily="49" charset="0"/>
              </a:rPr>
              <a:t> </a:t>
            </a:r>
            <a:r>
              <a:rPr lang="en-US" sz="2800" b="0" i="0" baseline="0" dirty="0" smtClean="0">
                <a:solidFill>
                  <a:srgbClr val="000000"/>
                </a:solidFill>
                <a:effectLst/>
                <a:latin typeface="Courier New" panose="02070309020205020404" pitchFamily="49" charset="0"/>
              </a:rPr>
              <a:t>data frame </a:t>
            </a:r>
            <a:r>
              <a:rPr lang="en-US" sz="2800" b="0" i="0" baseline="0" dirty="0">
                <a:solidFill>
                  <a:srgbClr val="000000"/>
                </a:solidFill>
                <a:effectLst/>
                <a:latin typeface="Courier New" panose="02070309020205020404" pitchFamily="49" charset="0"/>
              </a:rPr>
              <a:t>that had all the same variables as the features set.  </a:t>
            </a:r>
            <a:r>
              <a:rPr lang="en-US" sz="1200" b="0" i="0" kern="1200" dirty="0">
                <a:solidFill>
                  <a:schemeClr val="tx1"/>
                </a:solidFill>
                <a:effectLst/>
                <a:latin typeface="+mn-lt"/>
                <a:ea typeface="+mn-ea"/>
                <a:cs typeface="+mn-cs"/>
              </a:rPr>
              <a:t>The customer can place their desired criteria into the data frame, the coding will then use the previously fitted Min/Max scaler to scale the predictive data frame, and then the hyper tuned Random Forest model will generate a predicted sale price for the house described in the predictive data frame. </a:t>
            </a:r>
            <a:endParaRPr lang="en-US" sz="1200" b="0" i="0" kern="1200" dirty="0" smtClean="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my example, I entered data into my predictive data frame which mirrors the data in an entry from the original data frame. </a:t>
            </a:r>
            <a:r>
              <a:rPr lang="en-US" sz="1200" b="0" i="0" baseline="0" dirty="0">
                <a:solidFill>
                  <a:srgbClr val="000000"/>
                </a:solidFill>
                <a:effectLst/>
                <a:latin typeface="Courier New" panose="02070309020205020404" pitchFamily="49" charset="0"/>
              </a:rPr>
              <a:t>The predicted price</a:t>
            </a:r>
            <a:r>
              <a:rPr lang="en-US" sz="1200" b="0" i="0" kern="1200" dirty="0">
                <a:solidFill>
                  <a:schemeClr val="tx1"/>
                </a:solidFill>
                <a:effectLst/>
                <a:latin typeface="+mn-lt"/>
                <a:ea typeface="+mn-ea"/>
                <a:cs typeface="+mn-cs"/>
              </a:rPr>
              <a:t> had a </a:t>
            </a:r>
            <a:r>
              <a:rPr lang="en-US" sz="1200" b="0" i="0" kern="1200" dirty="0" smtClean="0">
                <a:solidFill>
                  <a:schemeClr val="tx1"/>
                </a:solidFill>
                <a:effectLst/>
                <a:latin typeface="+mn-lt"/>
                <a:ea typeface="+mn-ea"/>
                <a:cs typeface="+mn-cs"/>
              </a:rPr>
              <a:t>-3.56% </a:t>
            </a:r>
            <a:r>
              <a:rPr lang="en-US" sz="1200" b="0" i="0" kern="1200" dirty="0">
                <a:solidFill>
                  <a:schemeClr val="tx1"/>
                </a:solidFill>
                <a:effectLst/>
                <a:latin typeface="+mn-lt"/>
                <a:ea typeface="+mn-ea"/>
                <a:cs typeface="+mn-cs"/>
              </a:rPr>
              <a:t>variance from the sale price of the matching entry in the original data frame. </a:t>
            </a:r>
          </a:p>
          <a:p>
            <a:pPr algn="l" rtl="0"/>
            <a:endParaRPr lang="en-US" sz="2800" b="0" i="0" dirty="0">
              <a:solidFill>
                <a:srgbClr val="000000"/>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FBD3E726-5E00-5EE7-2EF3-68851759A2FF}"/>
              </a:ext>
            </a:extLst>
          </p:cNvPr>
          <p:cNvSpPr>
            <a:spLocks noGrp="1"/>
          </p:cNvSpPr>
          <p:nvPr>
            <p:ph type="sldNum" sz="quarter" idx="5"/>
          </p:nvPr>
        </p:nvSpPr>
        <p:spPr/>
        <p:txBody>
          <a:bodyPr/>
          <a:lstStyle/>
          <a:p>
            <a:fld id="{8DAEC444-603B-4F09-9A06-5917518DD901}" type="slidenum">
              <a:rPr lang="en-US" smtClean="0"/>
              <a:t>13</a:t>
            </a:fld>
            <a:endParaRPr lang="en-US" dirty="0"/>
          </a:p>
        </p:txBody>
      </p:sp>
    </p:spTree>
    <p:extLst>
      <p:ext uri="{BB962C8B-B14F-4D97-AF65-F5344CB8AC3E}">
        <p14:creationId xmlns:p14="http://schemas.microsoft.com/office/powerpoint/2010/main" val="836136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B858E-CC20-B0FF-3724-DD4A80C839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7FF5E-DA54-075D-EDE4-2D43C11EAF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45327-6BF2-2B6D-9D39-6A136D5AF676}"/>
              </a:ext>
            </a:extLst>
          </p:cNvPr>
          <p:cNvSpPr>
            <a:spLocks noGrp="1"/>
          </p:cNvSpPr>
          <p:nvPr>
            <p:ph type="body" idx="1"/>
          </p:nvPr>
        </p:nvSpPr>
        <p:spPr/>
        <p:txBody>
          <a:bodyPr/>
          <a:lstStyle/>
          <a:p>
            <a:pPr algn="l" rtl="0"/>
            <a:r>
              <a:rPr lang="en-US" sz="2800" b="0" i="0" dirty="0">
                <a:solidFill>
                  <a:srgbClr val="000000"/>
                </a:solidFill>
                <a:effectLst/>
                <a:latin typeface="Courier New" panose="02070309020205020404" pitchFamily="49" charset="0"/>
              </a:rPr>
              <a:t>Overall we have developed a model which can predict the sale price of </a:t>
            </a:r>
            <a:r>
              <a:rPr lang="en-US" sz="2800" b="0" i="0" dirty="0" smtClean="0">
                <a:solidFill>
                  <a:srgbClr val="000000"/>
                </a:solidFill>
                <a:effectLst/>
                <a:latin typeface="Courier New" panose="02070309020205020404" pitchFamily="49" charset="0"/>
              </a:rPr>
              <a:t>houses </a:t>
            </a:r>
            <a:r>
              <a:rPr lang="en-US" sz="2800" b="0" i="0" dirty="0">
                <a:solidFill>
                  <a:srgbClr val="000000"/>
                </a:solidFill>
                <a:effectLst/>
                <a:latin typeface="Courier New" panose="02070309020205020404" pitchFamily="49" charset="0"/>
              </a:rPr>
              <a:t>in</a:t>
            </a:r>
            <a:r>
              <a:rPr lang="en-US" sz="2800" b="0" i="0" baseline="0" dirty="0">
                <a:solidFill>
                  <a:srgbClr val="000000"/>
                </a:solidFill>
                <a:effectLst/>
                <a:latin typeface="Courier New" panose="02070309020205020404" pitchFamily="49" charset="0"/>
              </a:rPr>
              <a:t> Miami.  We’ve even offered an opportunity for client customization, where the can client input their ideal preferences for how far they’d like to live from the ocean, how old they’d like their house to be, how much they want to spend on special features etc. We can then scale and run predictions based on their personalized preferences.</a:t>
            </a:r>
          </a:p>
          <a:p>
            <a:pPr algn="l" rtl="0"/>
            <a:endParaRPr lang="en-US" sz="2800" b="0" i="0" baseline="0" dirty="0">
              <a:solidFill>
                <a:srgbClr val="000000"/>
              </a:solidFill>
              <a:effectLst/>
              <a:latin typeface="Courier New" panose="02070309020205020404" pitchFamily="49" charset="0"/>
            </a:endParaRPr>
          </a:p>
          <a:p>
            <a:pPr algn="l" rtl="0"/>
            <a:r>
              <a:rPr lang="en-US" sz="2800" b="0" i="0" baseline="0" dirty="0">
                <a:solidFill>
                  <a:srgbClr val="000000"/>
                </a:solidFill>
                <a:effectLst/>
                <a:latin typeface="Courier New" panose="02070309020205020404" pitchFamily="49" charset="0"/>
              </a:rPr>
              <a:t>Some things to consider is that housing markets can vary based on location and overall </a:t>
            </a:r>
            <a:r>
              <a:rPr lang="en-US" sz="2800" b="0" i="0" baseline="0" dirty="0" smtClean="0">
                <a:solidFill>
                  <a:srgbClr val="000000"/>
                </a:solidFill>
                <a:effectLst/>
                <a:latin typeface="Courier New" panose="02070309020205020404" pitchFamily="49" charset="0"/>
              </a:rPr>
              <a:t>economics.  </a:t>
            </a:r>
            <a:r>
              <a:rPr lang="en-US" sz="2800" b="0" i="0" baseline="0" dirty="0">
                <a:solidFill>
                  <a:srgbClr val="000000"/>
                </a:solidFill>
                <a:effectLst/>
                <a:latin typeface="Courier New" panose="02070309020205020404" pitchFamily="49" charset="0"/>
              </a:rPr>
              <a:t>For example, the Miami housing market is not comparable to a housing market </a:t>
            </a:r>
            <a:r>
              <a:rPr lang="en-US" sz="2800" b="0" i="0" baseline="0" dirty="0" smtClean="0">
                <a:solidFill>
                  <a:srgbClr val="000000"/>
                </a:solidFill>
                <a:effectLst/>
                <a:latin typeface="Courier New" panose="02070309020205020404" pitchFamily="49" charset="0"/>
              </a:rPr>
              <a:t>in Des </a:t>
            </a:r>
            <a:r>
              <a:rPr lang="en-US" sz="2800" b="0" i="0" baseline="0" dirty="0">
                <a:solidFill>
                  <a:srgbClr val="000000"/>
                </a:solidFill>
                <a:effectLst/>
                <a:latin typeface="Courier New" panose="02070309020205020404" pitchFamily="49" charset="0"/>
              </a:rPr>
              <a:t>Monies, Iowa. Housing prices from 2016 might not apply to the 2024 market. The Realty Group must ensure that they are using a dataset reflective of the market which they are attempting to predict</a:t>
            </a:r>
            <a:r>
              <a:rPr lang="en-US" sz="2800" b="0" i="0" baseline="0" dirty="0" smtClean="0">
                <a:solidFill>
                  <a:srgbClr val="000000"/>
                </a:solidFill>
                <a:effectLst/>
                <a:latin typeface="Courier New" panose="02070309020205020404" pitchFamily="49" charset="0"/>
              </a:rPr>
              <a:t>.</a:t>
            </a:r>
            <a:endParaRPr lang="en-US" sz="2800" b="0" i="0" baseline="0" dirty="0">
              <a:solidFill>
                <a:srgbClr val="000000"/>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33C99874-E26E-B9D6-3A98-2C9B07E02D41}"/>
              </a:ext>
            </a:extLst>
          </p:cNvPr>
          <p:cNvSpPr>
            <a:spLocks noGrp="1"/>
          </p:cNvSpPr>
          <p:nvPr>
            <p:ph type="sldNum" sz="quarter" idx="5"/>
          </p:nvPr>
        </p:nvSpPr>
        <p:spPr/>
        <p:txBody>
          <a:bodyPr/>
          <a:lstStyle/>
          <a:p>
            <a:fld id="{8DAEC444-603B-4F09-9A06-5917518DD901}" type="slidenum">
              <a:rPr lang="en-US" smtClean="0"/>
              <a:t>14</a:t>
            </a:fld>
            <a:endParaRPr lang="en-US" dirty="0"/>
          </a:p>
        </p:txBody>
      </p:sp>
    </p:spTree>
    <p:extLst>
      <p:ext uri="{BB962C8B-B14F-4D97-AF65-F5344CB8AC3E}">
        <p14:creationId xmlns:p14="http://schemas.microsoft.com/office/powerpoint/2010/main" val="4038631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40352-52EC-5E9F-354D-B9CB73AAD4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34FE9-7673-4B54-FD95-03C27047C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8A1142-BA5C-A7D8-0731-B63F31E954D8}"/>
              </a:ext>
            </a:extLst>
          </p:cNvPr>
          <p:cNvSpPr>
            <a:spLocks noGrp="1"/>
          </p:cNvSpPr>
          <p:nvPr>
            <p:ph type="body" idx="1"/>
          </p:nvPr>
        </p:nvSpPr>
        <p:spPr/>
        <p:txBody>
          <a:bodyPr/>
          <a:lstStyle/>
          <a:p>
            <a:pPr algn="l" rtl="0"/>
            <a:endParaRPr lang="en-US" sz="2800" b="0" i="0" dirty="0">
              <a:solidFill>
                <a:srgbClr val="000000"/>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2CB8E0AF-9D01-3918-D3C1-1233B0B46E0F}"/>
              </a:ext>
            </a:extLst>
          </p:cNvPr>
          <p:cNvSpPr>
            <a:spLocks noGrp="1"/>
          </p:cNvSpPr>
          <p:nvPr>
            <p:ph type="sldNum" sz="quarter" idx="5"/>
          </p:nvPr>
        </p:nvSpPr>
        <p:spPr/>
        <p:txBody>
          <a:bodyPr/>
          <a:lstStyle/>
          <a:p>
            <a:fld id="{8DAEC444-603B-4F09-9A06-5917518DD901}" type="slidenum">
              <a:rPr lang="en-US" smtClean="0"/>
              <a:t>15</a:t>
            </a:fld>
            <a:endParaRPr lang="en-US" dirty="0"/>
          </a:p>
        </p:txBody>
      </p:sp>
    </p:spTree>
    <p:extLst>
      <p:ext uri="{BB962C8B-B14F-4D97-AF65-F5344CB8AC3E}">
        <p14:creationId xmlns:p14="http://schemas.microsoft.com/office/powerpoint/2010/main" val="315124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business question is: "How can our Miami real estate company differentiate itself from our competitors who are also specializing in the Miami housing market?“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way that we could separate ourselves is by creating a model that will predict housing prices based on our customers criteria.</a:t>
            </a:r>
          </a:p>
          <a:p>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2</a:t>
            </a:fld>
            <a:endParaRPr lang="en-US" dirty="0"/>
          </a:p>
        </p:txBody>
      </p:sp>
    </p:spTree>
    <p:extLst>
      <p:ext uri="{BB962C8B-B14F-4D97-AF65-F5344CB8AC3E}">
        <p14:creationId xmlns:p14="http://schemas.microsoft.com/office/powerpoint/2010/main" val="707742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a:t>
            </a:r>
            <a:r>
              <a:rPr lang="en-US" baseline="0" dirty="0" smtClean="0"/>
              <a:t> the steps that we will be taking throughout our presentation. We will do a deep dive into each step as we come to it, but I just wanted to share this overview as a roadmap to our presentation.</a:t>
            </a:r>
            <a:endParaRPr lang="en-US" dirty="0"/>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dirty="0"/>
          </a:p>
        </p:txBody>
      </p:sp>
    </p:spTree>
    <p:extLst>
      <p:ext uri="{BB962C8B-B14F-4D97-AF65-F5344CB8AC3E}">
        <p14:creationId xmlns:p14="http://schemas.microsoft.com/office/powerpoint/2010/main" val="3717213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56F75-79BF-F718-E27D-D6B5A0925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21641-BF33-7D74-7909-8E275251A0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E849F-C32F-7414-7E70-1C77AC71E3C4}"/>
              </a:ext>
            </a:extLst>
          </p:cNvPr>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first step is to obtain a housing data set which I have done through Kaggle. This data set has close to 14,000 entries for single-family homes that sold in Miami in 2016. It includes variables that are found in most housing data sets such as the square footage of the home and the age of the home but it also has several distance variables noting the distance in feet that each home is from important city landmarks.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variable that I do want to call out that has caused some confusion throughout this project is the special features variable. This is a numeric variable that represents the dollar amount that a special feature like a air conditioner would add to a home. For example, if a home has a pool that adds $1,000 to the sale price, $1,000 would be the value for that variable for that entry. If a home has a pool that adds $1,000 plus an air conditioner that adds $500, then $1,500 would be the value for that entry.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looking through all of the data it turns out that all of my variables are numeric. I also reviewed for null values and for zero values.</a:t>
            </a:r>
          </a:p>
          <a:p>
            <a:endParaRPr lang="en-US" dirty="0"/>
          </a:p>
        </p:txBody>
      </p:sp>
      <p:sp>
        <p:nvSpPr>
          <p:cNvPr id="4" name="Slide Number Placeholder 3">
            <a:extLst>
              <a:ext uri="{FF2B5EF4-FFF2-40B4-BE49-F238E27FC236}">
                <a16:creationId xmlns:a16="http://schemas.microsoft.com/office/drawing/2014/main" id="{AD1D8FA8-FC30-858D-C5A8-889F5DD69707}"/>
              </a:ext>
            </a:extLst>
          </p:cNvPr>
          <p:cNvSpPr>
            <a:spLocks noGrp="1"/>
          </p:cNvSpPr>
          <p:nvPr>
            <p:ph type="sldNum" sz="quarter" idx="5"/>
          </p:nvPr>
        </p:nvSpPr>
        <p:spPr/>
        <p:txBody>
          <a:bodyPr/>
          <a:lstStyle/>
          <a:p>
            <a:fld id="{8DAEC444-603B-4F09-9A06-5917518DD901}" type="slidenum">
              <a:rPr lang="en-US" smtClean="0"/>
              <a:t>4</a:t>
            </a:fld>
            <a:endParaRPr lang="en-US" dirty="0"/>
          </a:p>
        </p:txBody>
      </p:sp>
    </p:spTree>
    <p:extLst>
      <p:ext uri="{BB962C8B-B14F-4D97-AF65-F5344CB8AC3E}">
        <p14:creationId xmlns:p14="http://schemas.microsoft.com/office/powerpoint/2010/main" val="194456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74D6E-AFF1-0C04-F577-1B2100B4DA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F74DF-2AC5-B70F-A6CB-3AAF7B6E5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B3AD7-E439-80DB-8E46-338E97467FFE}"/>
              </a:ext>
            </a:extLst>
          </p:cNvPr>
          <p:cNvSpPr>
            <a:spLocks noGrp="1"/>
          </p:cNvSpPr>
          <p:nvPr>
            <p:ph type="body" idx="1"/>
          </p:nvPr>
        </p:nvSpPr>
        <p:spPr/>
        <p:txBody>
          <a:bodyPr/>
          <a:lstStyle/>
          <a:p>
            <a:r>
              <a:rPr lang="en-US" sz="1200" b="0" i="0" kern="1200" dirty="0" smtClean="0">
                <a:solidFill>
                  <a:schemeClr val="tx1"/>
                </a:solidFill>
                <a:effectLst/>
                <a:latin typeface="+mn-lt"/>
                <a:ea typeface="+mn-ea"/>
                <a:cs typeface="+mn-cs"/>
              </a:rPr>
              <a:t>I generated histograms of each variable to determine the spread of the data. There are several variables that have a somewhat normal distribution and there are several variables that appear to be skewed to the right with more values on the lower end and tapering off towards the higher values. However the variables that I have highlighted in yellow, which are the value of special features and the distance in feet to the highway, don't so much as taper off to the right as there appeared to maybe be some outliers on the higher end of the values. I'm going to review these two variables in the next slide with a box and whisker plot.</a:t>
            </a:r>
            <a:endParaRPr lang="en-US" dirty="0"/>
          </a:p>
        </p:txBody>
      </p:sp>
      <p:sp>
        <p:nvSpPr>
          <p:cNvPr id="4" name="Slide Number Placeholder 3">
            <a:extLst>
              <a:ext uri="{FF2B5EF4-FFF2-40B4-BE49-F238E27FC236}">
                <a16:creationId xmlns:a16="http://schemas.microsoft.com/office/drawing/2014/main" id="{60F6F425-1BE5-1343-59E7-05BC954BE0F8}"/>
              </a:ext>
            </a:extLst>
          </p:cNvPr>
          <p:cNvSpPr>
            <a:spLocks noGrp="1"/>
          </p:cNvSpPr>
          <p:nvPr>
            <p:ph type="sldNum" sz="quarter" idx="5"/>
          </p:nvPr>
        </p:nvSpPr>
        <p:spPr/>
        <p:txBody>
          <a:bodyPr/>
          <a:lstStyle/>
          <a:p>
            <a:fld id="{8DAEC444-603B-4F09-9A06-5917518DD901}" type="slidenum">
              <a:rPr lang="en-US" smtClean="0"/>
              <a:t>5</a:t>
            </a:fld>
            <a:endParaRPr lang="en-US" dirty="0"/>
          </a:p>
        </p:txBody>
      </p:sp>
    </p:spTree>
    <p:extLst>
      <p:ext uri="{BB962C8B-B14F-4D97-AF65-F5344CB8AC3E}">
        <p14:creationId xmlns:p14="http://schemas.microsoft.com/office/powerpoint/2010/main" val="322385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EE4D2-DEF1-49A0-52E6-E4035BC2E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B41DE-8980-1166-75DE-91EFE0CE6D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2A522-46CB-D014-8BBC-95E4C079C6A6}"/>
              </a:ext>
            </a:extLst>
          </p:cNvPr>
          <p:cNvSpPr>
            <a:spLocks noGrp="1"/>
          </p:cNvSpPr>
          <p:nvPr>
            <p:ph type="body" idx="1"/>
          </p:nvPr>
        </p:nvSpPr>
        <p:spPr/>
        <p:txBody>
          <a:bodyPr/>
          <a:lstStyle/>
          <a:p>
            <a:pPr algn="l" rtl="0" fontAlgn="base"/>
            <a:r>
              <a:rPr lang="en-US" sz="1800" b="0" i="0" dirty="0">
                <a:solidFill>
                  <a:srgbClr val="000000"/>
                </a:solidFill>
                <a:effectLst/>
                <a:latin typeface="Arial" panose="020B0604020202020204" pitchFamily="34" charset="0"/>
              </a:rPr>
              <a:t>These are the</a:t>
            </a:r>
            <a:r>
              <a:rPr lang="en-US" sz="1800" b="0" i="0" baseline="0" dirty="0">
                <a:solidFill>
                  <a:srgbClr val="000000"/>
                </a:solidFill>
                <a:effectLst/>
                <a:latin typeface="Arial" panose="020B0604020202020204" pitchFamily="34" charset="0"/>
              </a:rPr>
              <a:t> box and whisker plots of the value of special features variable and the distance from the highway variable.  You can see that in the special features variable the outliers really differentiate themselves when we get to homes where the value of the special </a:t>
            </a:r>
            <a:r>
              <a:rPr lang="en-US" sz="1800" b="0" i="0" baseline="0" dirty="0" smtClean="0">
                <a:solidFill>
                  <a:srgbClr val="000000"/>
                </a:solidFill>
                <a:effectLst/>
                <a:latin typeface="Arial" panose="020B0604020202020204" pitchFamily="34" charset="0"/>
              </a:rPr>
              <a:t>features </a:t>
            </a:r>
            <a:r>
              <a:rPr lang="en-US" sz="1800" b="0" i="0" baseline="0" dirty="0">
                <a:solidFill>
                  <a:srgbClr val="000000"/>
                </a:solidFill>
                <a:effectLst/>
                <a:latin typeface="Arial" panose="020B0604020202020204" pitchFamily="34" charset="0"/>
              </a:rPr>
              <a:t>is above $100,000.  With the distance in feet to the highway variable, we start to see more spread in the outliers when a home is greater than 30,000 feet from a highway. I have reviewed these entries </a:t>
            </a:r>
            <a:r>
              <a:rPr lang="en-US" sz="1800" b="0" i="0" baseline="0" dirty="0" smtClean="0">
                <a:solidFill>
                  <a:srgbClr val="000000"/>
                </a:solidFill>
                <a:effectLst/>
                <a:latin typeface="Arial" panose="020B0604020202020204" pitchFamily="34" charset="0"/>
              </a:rPr>
              <a:t>and opted to leave them in the dataset. As a company we can determine what our criteria is for outliers and how we’d like to handle them.</a:t>
            </a:r>
            <a:endParaRPr lang="en-US" sz="1800" b="0" i="0" baseline="0"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357BDCAE-B5A3-489F-D9CB-C9F053C15C7C}"/>
              </a:ext>
            </a:extLst>
          </p:cNvPr>
          <p:cNvSpPr>
            <a:spLocks noGrp="1"/>
          </p:cNvSpPr>
          <p:nvPr>
            <p:ph type="sldNum" sz="quarter" idx="5"/>
          </p:nvPr>
        </p:nvSpPr>
        <p:spPr/>
        <p:txBody>
          <a:bodyPr/>
          <a:lstStyle/>
          <a:p>
            <a:fld id="{8DAEC444-603B-4F09-9A06-5917518DD901}" type="slidenum">
              <a:rPr lang="en-US" smtClean="0"/>
              <a:t>6</a:t>
            </a:fld>
            <a:endParaRPr lang="en-US" dirty="0"/>
          </a:p>
        </p:txBody>
      </p:sp>
    </p:spTree>
    <p:extLst>
      <p:ext uri="{BB962C8B-B14F-4D97-AF65-F5344CB8AC3E}">
        <p14:creationId xmlns:p14="http://schemas.microsoft.com/office/powerpoint/2010/main" val="1534066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E5D59-D65D-8964-0A74-A8F579EBFA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BC1FF-60B1-8794-6A03-9D4842C1B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BC6EA8-8906-1BA2-B90B-8298A628E1F4}"/>
              </a:ext>
            </a:extLst>
          </p:cNvPr>
          <p:cNvSpPr>
            <a:spLocks noGrp="1"/>
          </p:cNvSpPr>
          <p:nvPr>
            <p:ph type="body" idx="1"/>
          </p:nvPr>
        </p:nvSpPr>
        <p:spPr/>
        <p:txBody>
          <a:bodyPr/>
          <a:lstStyle/>
          <a:p>
            <a:r>
              <a:rPr lang="en-US" sz="1800" b="0" i="0" dirty="0" smtClean="0">
                <a:solidFill>
                  <a:srgbClr val="000000"/>
                </a:solidFill>
                <a:effectLst/>
                <a:latin typeface="Arial" panose="020B0604020202020204" pitchFamily="34" charset="0"/>
              </a:rPr>
              <a:t>Here </a:t>
            </a:r>
            <a:r>
              <a:rPr lang="en-US" sz="1800" b="0" i="0" dirty="0">
                <a:solidFill>
                  <a:srgbClr val="000000"/>
                </a:solidFill>
                <a:effectLst/>
                <a:latin typeface="Arial" panose="020B0604020202020204" pitchFamily="34" charset="0"/>
              </a:rPr>
              <a:t>is a correlation </a:t>
            </a:r>
            <a:r>
              <a:rPr lang="en-US" sz="1800" b="0" i="0" dirty="0" smtClean="0">
                <a:solidFill>
                  <a:srgbClr val="000000"/>
                </a:solidFill>
                <a:effectLst/>
                <a:latin typeface="Arial" panose="020B0604020202020204" pitchFamily="34" charset="0"/>
              </a:rPr>
              <a:t>heat map.  </a:t>
            </a:r>
            <a:r>
              <a:rPr lang="en-US" sz="1800" b="0" i="0" dirty="0">
                <a:solidFill>
                  <a:srgbClr val="000000"/>
                </a:solidFill>
                <a:effectLst/>
                <a:latin typeface="Arial" panose="020B0604020202020204" pitchFamily="34" charset="0"/>
              </a:rPr>
              <a:t>I</a:t>
            </a:r>
            <a:r>
              <a:rPr lang="en-US" sz="1800" b="0" i="0" baseline="0" dirty="0">
                <a:solidFill>
                  <a:srgbClr val="000000"/>
                </a:solidFill>
                <a:effectLst/>
                <a:latin typeface="Arial" panose="020B0604020202020204" pitchFamily="34" charset="0"/>
              </a:rPr>
              <a:t> have organized this so variables with the strongest positive correlation to sale price are the top in a red shade while the variables with the strongest negative correlation to </a:t>
            </a:r>
            <a:r>
              <a:rPr lang="en-US" sz="1800" b="0" i="0" baseline="0" dirty="0" smtClean="0">
                <a:solidFill>
                  <a:srgbClr val="000000"/>
                </a:solidFill>
                <a:effectLst/>
                <a:latin typeface="Arial" panose="020B0604020202020204" pitchFamily="34" charset="0"/>
              </a:rPr>
              <a:t>sale </a:t>
            </a:r>
            <a:r>
              <a:rPr lang="en-US" sz="1800" b="0" i="0" baseline="0" dirty="0">
                <a:solidFill>
                  <a:srgbClr val="000000"/>
                </a:solidFill>
                <a:effectLst/>
                <a:latin typeface="Arial" panose="020B0604020202020204" pitchFamily="34" charset="0"/>
              </a:rPr>
              <a:t>price are at the bottom in a blue tone.</a:t>
            </a:r>
          </a:p>
          <a:p>
            <a:endParaRPr lang="en-US" sz="1800" b="0" i="0" baseline="0" dirty="0">
              <a:solidFill>
                <a:srgbClr val="000000"/>
              </a:solidFill>
              <a:effectLst/>
              <a:latin typeface="Arial" panose="020B0604020202020204" pitchFamily="34" charset="0"/>
            </a:endParaRPr>
          </a:p>
          <a:p>
            <a:r>
              <a:rPr lang="en-US" sz="1800" b="0" i="0" baseline="0" dirty="0">
                <a:solidFill>
                  <a:srgbClr val="000000"/>
                </a:solidFill>
                <a:effectLst/>
                <a:latin typeface="Arial" panose="020B0604020202020204" pitchFamily="34" charset="0"/>
              </a:rPr>
              <a:t>Square footage of living area being at the top with a positive .67 correlation tells us that as the square footage and </a:t>
            </a:r>
            <a:r>
              <a:rPr lang="en-US" sz="1800" b="0" i="0" baseline="0" dirty="0" smtClean="0">
                <a:solidFill>
                  <a:srgbClr val="000000"/>
                </a:solidFill>
                <a:effectLst/>
                <a:latin typeface="Arial" panose="020B0604020202020204" pitchFamily="34" charset="0"/>
              </a:rPr>
              <a:t>sales </a:t>
            </a:r>
            <a:r>
              <a:rPr lang="en-US" sz="1800" b="0" i="0" baseline="0" dirty="0">
                <a:solidFill>
                  <a:srgbClr val="000000"/>
                </a:solidFill>
                <a:effectLst/>
                <a:latin typeface="Arial" panose="020B0604020202020204" pitchFamily="34" charset="0"/>
              </a:rPr>
              <a:t>price tend to move together in the same direction.  So as the square footage increases, the sales price will likely also increase.  At the bottom, we see that the distance to the nearest </a:t>
            </a:r>
            <a:r>
              <a:rPr lang="en-US" sz="1800" b="0" i="0" baseline="0" dirty="0" smtClean="0">
                <a:solidFill>
                  <a:srgbClr val="000000"/>
                </a:solidFill>
                <a:effectLst/>
                <a:latin typeface="Arial" panose="020B0604020202020204" pitchFamily="34" charset="0"/>
              </a:rPr>
              <a:t>sub center </a:t>
            </a:r>
            <a:r>
              <a:rPr lang="en-US" sz="1800" b="0" i="0" baseline="0" dirty="0">
                <a:solidFill>
                  <a:srgbClr val="000000"/>
                </a:solidFill>
                <a:effectLst/>
                <a:latin typeface="Arial" panose="020B0604020202020204" pitchFamily="34" charset="0"/>
              </a:rPr>
              <a:t>has a negative correlation indicating that these variables tend to move in an opposite direction. as the distance to a substation increases, the sales price decreases.  However, the decrease will be at a lesser rate than the increase that we see </a:t>
            </a:r>
            <a:r>
              <a:rPr lang="en-US" sz="1800" b="0" i="0" baseline="0" dirty="0" smtClean="0">
                <a:solidFill>
                  <a:srgbClr val="000000"/>
                </a:solidFill>
                <a:effectLst/>
                <a:latin typeface="Arial" panose="020B0604020202020204" pitchFamily="34" charset="0"/>
              </a:rPr>
              <a:t>with square </a:t>
            </a:r>
            <a:r>
              <a:rPr lang="en-US" sz="1800" b="0" i="0" baseline="0" dirty="0">
                <a:solidFill>
                  <a:srgbClr val="000000"/>
                </a:solidFill>
                <a:effectLst/>
                <a:latin typeface="Arial" panose="020B0604020202020204" pitchFamily="34" charset="0"/>
              </a:rPr>
              <a:t>footage of </a:t>
            </a:r>
            <a:r>
              <a:rPr lang="en-US" sz="1800" b="0" i="0" baseline="0" dirty="0" smtClean="0">
                <a:solidFill>
                  <a:srgbClr val="000000"/>
                </a:solidFill>
                <a:effectLst/>
                <a:latin typeface="Arial" panose="020B0604020202020204" pitchFamily="34" charset="0"/>
              </a:rPr>
              <a:t>living </a:t>
            </a:r>
            <a:r>
              <a:rPr lang="en-US" sz="1800" b="0" i="0" baseline="0" dirty="0">
                <a:solidFill>
                  <a:srgbClr val="000000"/>
                </a:solidFill>
                <a:effectLst/>
                <a:latin typeface="Arial" panose="020B0604020202020204" pitchFamily="34" charset="0"/>
              </a:rPr>
              <a:t>space because the distance to the sub center only has a -.37 correlation which is relatively weak compared to the square footage of living space which has a .67 correlation.  </a:t>
            </a:r>
          </a:p>
        </p:txBody>
      </p:sp>
      <p:sp>
        <p:nvSpPr>
          <p:cNvPr id="4" name="Slide Number Placeholder 3">
            <a:extLst>
              <a:ext uri="{FF2B5EF4-FFF2-40B4-BE49-F238E27FC236}">
                <a16:creationId xmlns:a16="http://schemas.microsoft.com/office/drawing/2014/main" id="{176A8335-B360-E4D5-A814-97B3E3ED5BA1}"/>
              </a:ext>
            </a:extLst>
          </p:cNvPr>
          <p:cNvSpPr>
            <a:spLocks noGrp="1"/>
          </p:cNvSpPr>
          <p:nvPr>
            <p:ph type="sldNum" sz="quarter" idx="5"/>
          </p:nvPr>
        </p:nvSpPr>
        <p:spPr/>
        <p:txBody>
          <a:bodyPr/>
          <a:lstStyle/>
          <a:p>
            <a:fld id="{8DAEC444-603B-4F09-9A06-5917518DD901}" type="slidenum">
              <a:rPr lang="en-US" smtClean="0"/>
              <a:t>7</a:t>
            </a:fld>
            <a:endParaRPr lang="en-US" dirty="0"/>
          </a:p>
        </p:txBody>
      </p:sp>
    </p:spTree>
    <p:extLst>
      <p:ext uri="{BB962C8B-B14F-4D97-AF65-F5344CB8AC3E}">
        <p14:creationId xmlns:p14="http://schemas.microsoft.com/office/powerpoint/2010/main" val="144264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9B577-07C1-D9C6-9600-CE05A2165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16EB7-91BC-AB96-6B5A-8AFC3514E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AC7EC2-72F5-7429-64CD-B453F316A124}"/>
              </a:ext>
            </a:extLst>
          </p:cNvPr>
          <p:cNvSpPr>
            <a:spLocks noGrp="1"/>
          </p:cNvSpPr>
          <p:nvPr>
            <p:ph type="body" idx="1"/>
          </p:nvPr>
        </p:nvSpPr>
        <p:spPr/>
        <p:txBody>
          <a:bodyPr/>
          <a:lstStyle/>
          <a:p>
            <a:pPr algn="l" rtl="0"/>
            <a:r>
              <a:rPr lang="en-US" sz="1200" b="0" i="0" kern="1200" dirty="0" smtClean="0">
                <a:solidFill>
                  <a:schemeClr val="tx1"/>
                </a:solidFill>
                <a:effectLst/>
                <a:latin typeface="+mn-lt"/>
                <a:ea typeface="+mn-ea"/>
                <a:cs typeface="+mn-cs"/>
              </a:rPr>
              <a:t>We are now ready to prepare our data for a regression model.</a:t>
            </a:r>
            <a:r>
              <a:rPr lang="en-US" sz="1200" b="0" i="0" kern="1200" baseline="0" dirty="0" smtClean="0">
                <a:solidFill>
                  <a:schemeClr val="tx1"/>
                </a:solidFill>
                <a:effectLst/>
                <a:latin typeface="+mn-lt"/>
                <a:ea typeface="+mn-ea"/>
                <a:cs typeface="+mn-cs"/>
              </a:rPr>
              <a:t> T</a:t>
            </a:r>
            <a:r>
              <a:rPr lang="en-US" sz="1200" b="0" i="0" kern="1200" dirty="0" smtClean="0">
                <a:solidFill>
                  <a:schemeClr val="tx1"/>
                </a:solidFill>
                <a:effectLst/>
                <a:latin typeface="+mn-lt"/>
                <a:ea typeface="+mn-ea"/>
                <a:cs typeface="+mn-cs"/>
              </a:rPr>
              <a:t>he first thing we will do is split the data into two sets: One set will have our target variable, which is going to be the sale price as that is what we are trying to predict, and the remaining set will be our features variable, which will have all of the remaining variables in our data set. We will then further divide our data into 80/20 training and testing sets. </a:t>
            </a:r>
          </a:p>
          <a:p>
            <a:pPr algn="l" rtl="0"/>
            <a:endParaRPr lang="en-US" sz="1200" b="0" i="0" kern="1200" dirty="0" smtClean="0">
              <a:solidFill>
                <a:schemeClr val="tx1"/>
              </a:solidFill>
              <a:effectLst/>
              <a:latin typeface="+mn-lt"/>
              <a:ea typeface="+mn-ea"/>
              <a:cs typeface="+mn-cs"/>
            </a:endParaRPr>
          </a:p>
          <a:p>
            <a:pPr algn="l" rtl="0"/>
            <a:r>
              <a:rPr lang="en-US" sz="1200" b="0" i="0" kern="1200" dirty="0" smtClean="0">
                <a:solidFill>
                  <a:schemeClr val="tx1"/>
                </a:solidFill>
                <a:effectLst/>
                <a:latin typeface="+mn-lt"/>
                <a:ea typeface="+mn-ea"/>
                <a:cs typeface="+mn-cs"/>
              </a:rPr>
              <a:t>The final step in preparing the data is to put it through a min max scaler this is done because we have so many varying units of measurement in our data set. To standardize everything, we have scaled our data so that all the data lies between 0 and 1 using a min max scaler.</a:t>
            </a:r>
            <a:endParaRPr lang="en-US" sz="2800" b="0" i="0" dirty="0">
              <a:solidFill>
                <a:srgbClr val="000000"/>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C5E96FC3-F0EB-9190-E314-9479EE2E136A}"/>
              </a:ext>
            </a:extLst>
          </p:cNvPr>
          <p:cNvSpPr>
            <a:spLocks noGrp="1"/>
          </p:cNvSpPr>
          <p:nvPr>
            <p:ph type="sldNum" sz="quarter" idx="5"/>
          </p:nvPr>
        </p:nvSpPr>
        <p:spPr/>
        <p:txBody>
          <a:bodyPr/>
          <a:lstStyle/>
          <a:p>
            <a:fld id="{8DAEC444-603B-4F09-9A06-5917518DD901}" type="slidenum">
              <a:rPr lang="en-US" smtClean="0"/>
              <a:t>8</a:t>
            </a:fld>
            <a:endParaRPr lang="en-US" dirty="0"/>
          </a:p>
        </p:txBody>
      </p:sp>
    </p:spTree>
    <p:extLst>
      <p:ext uri="{BB962C8B-B14F-4D97-AF65-F5344CB8AC3E}">
        <p14:creationId xmlns:p14="http://schemas.microsoft.com/office/powerpoint/2010/main" val="2447530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DE6D4-B231-273D-FE04-76D89562E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4AFF55-6CCB-7F67-D129-C8B388B3A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845590-40C6-7412-2691-855201F79BC4}"/>
              </a:ext>
            </a:extLst>
          </p:cNvPr>
          <p:cNvSpPr>
            <a:spLocks noGrp="1"/>
          </p:cNvSpPr>
          <p:nvPr>
            <p:ph type="body" idx="1"/>
          </p:nvPr>
        </p:nvSpPr>
        <p:spPr/>
        <p:txBody>
          <a:bodyPr/>
          <a:lstStyle/>
          <a:p>
            <a:pPr algn="l" rtl="0"/>
            <a:r>
              <a:rPr lang="en-US" sz="4000" b="0" i="0" dirty="0">
                <a:solidFill>
                  <a:srgbClr val="000000"/>
                </a:solidFill>
                <a:effectLst/>
                <a:latin typeface="Helvetica Neue"/>
              </a:rPr>
              <a:t>Run the data through a loop of several regression models to determine the best fitting model based on RMSE and R-Squared value.</a:t>
            </a:r>
          </a:p>
          <a:p>
            <a:pPr algn="l" rtl="0"/>
            <a:endParaRPr lang="en-US" sz="4000" b="0" i="0" dirty="0">
              <a:solidFill>
                <a:srgbClr val="000000"/>
              </a:solidFill>
              <a:effectLst/>
              <a:latin typeface="Helvetica Neue"/>
            </a:endParaRPr>
          </a:p>
          <a:p>
            <a:pPr algn="l"/>
            <a:r>
              <a:rPr lang="en-US" sz="4000" b="0" i="0" dirty="0">
                <a:solidFill>
                  <a:srgbClr val="000000"/>
                </a:solidFill>
                <a:effectLst/>
                <a:latin typeface="Helvetica Neue"/>
              </a:rPr>
              <a:t>Based on the above metrics the Decision Tree and Random Forest regression models appear to be the best fits for this data. I'm not surprised that these models have </a:t>
            </a:r>
            <a:r>
              <a:rPr lang="en-US" sz="4000" b="0" i="0" dirty="0" smtClean="0">
                <a:solidFill>
                  <a:srgbClr val="000000"/>
                </a:solidFill>
                <a:effectLst/>
                <a:latin typeface="Helvetica Neue"/>
              </a:rPr>
              <a:t>similar </a:t>
            </a:r>
            <a:r>
              <a:rPr lang="en-US" sz="4000" b="0" i="0" dirty="0">
                <a:solidFill>
                  <a:srgbClr val="000000"/>
                </a:solidFill>
                <a:effectLst/>
                <a:latin typeface="Helvetica Neue"/>
              </a:rPr>
              <a:t>metrics as Random Forest is an </a:t>
            </a:r>
            <a:r>
              <a:rPr lang="en-US" sz="4000" b="0" i="0" dirty="0" smtClean="0">
                <a:solidFill>
                  <a:srgbClr val="000000"/>
                </a:solidFill>
                <a:effectLst/>
                <a:latin typeface="Helvetica Neue"/>
              </a:rPr>
              <a:t>ensemble </a:t>
            </a:r>
            <a:r>
              <a:rPr lang="en-US" sz="4000" b="0" i="0" dirty="0">
                <a:solidFill>
                  <a:srgbClr val="000000"/>
                </a:solidFill>
                <a:effectLst/>
                <a:latin typeface="Helvetica Neue"/>
              </a:rPr>
              <a:t>model made of several decision trees. </a:t>
            </a:r>
            <a:endParaRPr lang="en-US" sz="2800" b="0" i="0" dirty="0">
              <a:solidFill>
                <a:srgbClr val="000000"/>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2C5BCD4A-7613-E855-B9A0-E62E7A09EAA6}"/>
              </a:ext>
            </a:extLst>
          </p:cNvPr>
          <p:cNvSpPr>
            <a:spLocks noGrp="1"/>
          </p:cNvSpPr>
          <p:nvPr>
            <p:ph type="sldNum" sz="quarter" idx="5"/>
          </p:nvPr>
        </p:nvSpPr>
        <p:spPr/>
        <p:txBody>
          <a:bodyPr/>
          <a:lstStyle/>
          <a:p>
            <a:fld id="{8DAEC444-603B-4F09-9A06-5917518DD901}" type="slidenum">
              <a:rPr lang="en-US" smtClean="0"/>
              <a:t>9</a:t>
            </a:fld>
            <a:endParaRPr lang="en-US" dirty="0"/>
          </a:p>
        </p:txBody>
      </p:sp>
    </p:spTree>
    <p:extLst>
      <p:ext uri="{BB962C8B-B14F-4D97-AF65-F5344CB8AC3E}">
        <p14:creationId xmlns:p14="http://schemas.microsoft.com/office/powerpoint/2010/main" val="1392817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2/24/2024</a:t>
            </a:fld>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2/24/2024</a:t>
            </a:fld>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2/24/2024</a:t>
            </a:fld>
            <a:endParaRPr lang="en-US" dirty="0"/>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dirty="0"/>
          </a:p>
        </p:txBody>
      </p:sp>
      <p:sp>
        <p:nvSpPr>
          <p:cNvPr id="5" name="Date Placeholder 5"/>
          <p:cNvSpPr>
            <a:spLocks noGrp="1"/>
          </p:cNvSpPr>
          <p:nvPr>
            <p:ph type="dt" sz="half" idx="10"/>
          </p:nvPr>
        </p:nvSpPr>
        <p:spPr/>
        <p:txBody>
          <a:bodyPr/>
          <a:lstStyle/>
          <a:p>
            <a:fld id="{B0FE2824-C2A0-4931-BB32-60B24BDBB3CC}" type="datetimeFigureOut">
              <a:rPr lang="en-US" smtClean="0"/>
              <a:t>2/24/2024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dirty="0"/>
          </a:p>
        </p:txBody>
      </p:sp>
      <p:sp>
        <p:nvSpPr>
          <p:cNvPr id="7" name="Date Placeholder 7"/>
          <p:cNvSpPr>
            <a:spLocks noGrp="1"/>
          </p:cNvSpPr>
          <p:nvPr>
            <p:ph type="dt" sz="half" idx="10"/>
          </p:nvPr>
        </p:nvSpPr>
        <p:spPr/>
        <p:txBody>
          <a:bodyPr/>
          <a:lstStyle/>
          <a:p>
            <a:fld id="{B0FE2824-C2A0-4931-BB32-60B24BDBB3CC}" type="datetimeFigureOut">
              <a:rPr lang="en-US" smtClean="0"/>
              <a:t>2/24/2024</a:t>
            </a:fld>
            <a:endParaRPr lang="en-US" dirty="0"/>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dirty="0"/>
          </a:p>
        </p:txBody>
      </p:sp>
      <p:sp>
        <p:nvSpPr>
          <p:cNvPr id="3" name="Date Placeholder 3"/>
          <p:cNvSpPr>
            <a:spLocks noGrp="1"/>
          </p:cNvSpPr>
          <p:nvPr>
            <p:ph type="dt" sz="half" idx="10"/>
          </p:nvPr>
        </p:nvSpPr>
        <p:spPr/>
        <p:txBody>
          <a:bodyPr/>
          <a:lstStyle/>
          <a:p>
            <a:fld id="{B0FE2824-C2A0-4931-BB32-60B24BDBB3CC}" type="datetimeFigureOut">
              <a:rPr lang="en-US" smtClean="0"/>
              <a:t>2/24/2024</a:t>
            </a:fld>
            <a:endParaRPr lang="en-US" dirty="0"/>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dirty="0"/>
          </a:p>
        </p:txBody>
      </p:sp>
      <p:sp>
        <p:nvSpPr>
          <p:cNvPr id="2" name="Date Placeholder 2"/>
          <p:cNvSpPr>
            <a:spLocks noGrp="1"/>
          </p:cNvSpPr>
          <p:nvPr>
            <p:ph type="dt" sz="half" idx="10"/>
          </p:nvPr>
        </p:nvSpPr>
        <p:spPr/>
        <p:txBody>
          <a:bodyPr/>
          <a:lstStyle/>
          <a:p>
            <a:fld id="{B0FE2824-C2A0-4931-BB32-60B24BDBB3CC}" type="datetimeFigureOut">
              <a:rPr lang="en-US" smtClean="0"/>
              <a:t>2/24/2024</a:t>
            </a:fld>
            <a:endParaRPr lang="en-US" dirty="0"/>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dirty="0"/>
          </a:p>
        </p:txBody>
      </p:sp>
      <p:sp>
        <p:nvSpPr>
          <p:cNvPr id="5" name="Date Placeholder 5"/>
          <p:cNvSpPr>
            <a:spLocks noGrp="1"/>
          </p:cNvSpPr>
          <p:nvPr>
            <p:ph type="dt" sz="half" idx="10"/>
          </p:nvPr>
        </p:nvSpPr>
        <p:spPr/>
        <p:txBody>
          <a:bodyPr/>
          <a:lstStyle/>
          <a:p>
            <a:fld id="{B0FE2824-C2A0-4931-BB32-60B24BDBB3CC}" type="datetimeFigureOut">
              <a:rPr lang="en-US" smtClean="0"/>
              <a:t>2/24/2024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dirty="0"/>
          </a:p>
        </p:txBody>
      </p:sp>
      <p:sp>
        <p:nvSpPr>
          <p:cNvPr id="5" name="Date Placeholder 5"/>
          <p:cNvSpPr>
            <a:spLocks noGrp="1"/>
          </p:cNvSpPr>
          <p:nvPr>
            <p:ph type="dt" sz="half" idx="10"/>
          </p:nvPr>
        </p:nvSpPr>
        <p:spPr/>
        <p:txBody>
          <a:bodyPr/>
          <a:lstStyle/>
          <a:p>
            <a:fld id="{B0FE2824-C2A0-4931-BB32-60B24BDBB3CC}" type="datetimeFigureOut">
              <a:rPr lang="en-US" smtClean="0"/>
              <a:t>2/24/2024</a:t>
            </a:fld>
            <a:endParaRPr lang="en-US" dirty="0"/>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dirty="0"/>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2/24/2024</a:t>
            </a:fld>
            <a:endParaRPr lang="en-US" dirty="0"/>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dirty="0"/>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hyperlink" Target="https://www.analyticsvidhya.com/blog/2020/03/beginners-guide-random-forest-hyperparameter-tuning/" TargetMode="External"/><Relationship Id="rId3" Type="http://schemas.openxmlformats.org/officeDocument/2006/relationships/slideLayout" Target="../slideLayouts/slideLayout2.xml"/><Relationship Id="rId7" Type="http://schemas.openxmlformats.org/officeDocument/2006/relationships/hyperlink" Target="https://www.kaggle.com/datasets/deepcontractor/miami-housing-dataset"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corporatefinanceinstitute.com/resources/data-science/elastic-net/" TargetMode="External"/><Relationship Id="rId5" Type="http://schemas.openxmlformats.org/officeDocument/2006/relationships/hyperlink" Target="https://asana.com/resources/decision-tree-analysis" TargetMode="External"/><Relationship Id="rId10" Type="http://schemas.openxmlformats.org/officeDocument/2006/relationships/image" Target="../media/image3.png"/><Relationship Id="rId4" Type="http://schemas.openxmlformats.org/officeDocument/2006/relationships/notesSlide" Target="../notesSlides/notesSlide15.xml"/><Relationship Id="rId9" Type="http://schemas.openxmlformats.org/officeDocument/2006/relationships/hyperlink" Target="https://www.kaggle.com/datasets/yasserh/housing-prices-dataset"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hyperlink" Target="https://www.kaggle.com/datasets/deepcontractor/miami-housing-dataset"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4114800"/>
            <a:ext cx="11811000" cy="1158446"/>
          </a:xfrm>
        </p:spPr>
        <p:txBody>
          <a:bodyPr>
            <a:normAutofit fontScale="90000"/>
          </a:bodyPr>
          <a:lstStyle/>
          <a:p>
            <a:r>
              <a:rPr lang="en-US" dirty="0"/>
              <a:t>Predicting the Cost of Miami Real Estate</a:t>
            </a:r>
          </a:p>
        </p:txBody>
      </p:sp>
      <p:sp>
        <p:nvSpPr>
          <p:cNvPr id="3" name="Subtitle 2"/>
          <p:cNvSpPr>
            <a:spLocks noGrp="1"/>
          </p:cNvSpPr>
          <p:nvPr>
            <p:ph type="subTitle" idx="1"/>
          </p:nvPr>
        </p:nvSpPr>
        <p:spPr>
          <a:xfrm>
            <a:off x="304800" y="5334000"/>
            <a:ext cx="10515598" cy="474836"/>
          </a:xfrm>
        </p:spPr>
        <p:txBody>
          <a:bodyPr/>
          <a:lstStyle/>
          <a:p>
            <a:r>
              <a:rPr lang="en-US" dirty="0"/>
              <a:t>A Presentation for ABC Miami Real Estate Company</a:t>
            </a:r>
          </a:p>
        </p:txBody>
      </p:sp>
      <p:pic>
        <p:nvPicPr>
          <p:cNvPr id="5" name="slide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47800" y="2133600"/>
            <a:ext cx="406400" cy="406400"/>
          </a:xfrm>
          <a:prstGeom prst="rect">
            <a:avLst/>
          </a:prstGeom>
        </p:spPr>
      </p:pic>
    </p:spTree>
    <p:extLst>
      <p:ext uri="{BB962C8B-B14F-4D97-AF65-F5344CB8AC3E}">
        <p14:creationId xmlns:p14="http://schemas.microsoft.com/office/powerpoint/2010/main" val="2142729111"/>
      </p:ext>
    </p:extLst>
  </p:cSld>
  <p:clrMapOvr>
    <a:masterClrMapping/>
  </p:clrMapOvr>
  <mc:AlternateContent xmlns:mc="http://schemas.openxmlformats.org/markup-compatibility/2006">
    <mc:Choice xmlns:p14="http://schemas.microsoft.com/office/powerpoint/2010/main" Requires="p14">
      <p:transition spd="med" p14:dur="700" advTm="15557">
        <p:fade/>
      </p:transition>
    </mc:Choice>
    <mc:Fallback>
      <p:transition spd="med" advTm="155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0" objId="5"/>
        <p14:stopEvt time="15557"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DAEB4-78A1-2F07-5609-EFE471EE2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F381A-B496-9D88-CBAE-00C8EA28044B}"/>
              </a:ext>
            </a:extLst>
          </p:cNvPr>
          <p:cNvSpPr>
            <a:spLocks noGrp="1"/>
          </p:cNvSpPr>
          <p:nvPr>
            <p:ph type="title"/>
          </p:nvPr>
        </p:nvSpPr>
        <p:spPr/>
        <p:txBody>
          <a:bodyPr/>
          <a:lstStyle/>
          <a:p>
            <a:r>
              <a:rPr lang="en-US" dirty="0"/>
              <a:t>Evaluate Models – Regression Plots</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52600" y="1096414"/>
            <a:ext cx="406400" cy="406400"/>
          </a:xfrm>
          <a:prstGeom prst="rect">
            <a:avLst/>
          </a:prstGeom>
        </p:spPr>
      </p:pic>
      <p:pic>
        <p:nvPicPr>
          <p:cNvPr id="5" name="Picture 4">
            <a:extLst>
              <a:ext uri="{FF2B5EF4-FFF2-40B4-BE49-F238E27FC236}">
                <a16:creationId xmlns:a16="http://schemas.microsoft.com/office/drawing/2014/main" id="{8ECBA9FB-147F-4B49-222B-23DDA1D38EE2}"/>
              </a:ext>
            </a:extLst>
          </p:cNvPr>
          <p:cNvPicPr>
            <a:picLocks noChangeAspect="1"/>
          </p:cNvPicPr>
          <p:nvPr/>
        </p:nvPicPr>
        <p:blipFill>
          <a:blip r:embed="rId6"/>
          <a:stretch>
            <a:fillRect/>
          </a:stretch>
        </p:blipFill>
        <p:spPr>
          <a:xfrm>
            <a:off x="457200" y="1802471"/>
            <a:ext cx="5486400" cy="4360460"/>
          </a:xfrm>
          <a:prstGeom prst="rect">
            <a:avLst/>
          </a:prstGeom>
        </p:spPr>
      </p:pic>
      <p:pic>
        <p:nvPicPr>
          <p:cNvPr id="9" name="Picture 8">
            <a:extLst>
              <a:ext uri="{FF2B5EF4-FFF2-40B4-BE49-F238E27FC236}">
                <a16:creationId xmlns:a16="http://schemas.microsoft.com/office/drawing/2014/main" id="{4AF573BE-1FAD-6FD8-3F40-4647BFDD02A2}"/>
              </a:ext>
            </a:extLst>
          </p:cNvPr>
          <p:cNvPicPr>
            <a:picLocks noChangeAspect="1"/>
          </p:cNvPicPr>
          <p:nvPr/>
        </p:nvPicPr>
        <p:blipFill>
          <a:blip r:embed="rId7"/>
          <a:stretch>
            <a:fillRect/>
          </a:stretch>
        </p:blipFill>
        <p:spPr>
          <a:xfrm>
            <a:off x="6175731" y="1802470"/>
            <a:ext cx="5559069" cy="4360459"/>
          </a:xfrm>
          <a:prstGeom prst="rect">
            <a:avLst/>
          </a:prstGeom>
        </p:spPr>
      </p:pic>
    </p:spTree>
    <p:extLst>
      <p:ext uri="{BB962C8B-B14F-4D97-AF65-F5344CB8AC3E}">
        <p14:creationId xmlns:p14="http://schemas.microsoft.com/office/powerpoint/2010/main" val="3486108000"/>
      </p:ext>
    </p:extLst>
  </p:cSld>
  <p:clrMapOvr>
    <a:masterClrMapping/>
  </p:clrMapOvr>
  <mc:AlternateContent xmlns:mc="http://schemas.openxmlformats.org/markup-compatibility/2006">
    <mc:Choice xmlns:p14="http://schemas.microsoft.com/office/powerpoint/2010/main" Requires="p14">
      <p:transition spd="med" p14:dur="700" advTm="45419">
        <p:fade/>
      </p:transition>
    </mc:Choice>
    <mc:Fallback>
      <p:transition spd="med" advTm="454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0" objId="3"/>
        <p14:stopEvt time="45419"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68883-7ABF-2936-F5FC-8FDC4B2A4F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A716E-8838-E979-A06C-AED5B620B21C}"/>
              </a:ext>
            </a:extLst>
          </p:cNvPr>
          <p:cNvSpPr>
            <a:spLocks noGrp="1"/>
          </p:cNvSpPr>
          <p:nvPr>
            <p:ph type="title"/>
          </p:nvPr>
        </p:nvSpPr>
        <p:spPr/>
        <p:txBody>
          <a:bodyPr/>
          <a:lstStyle/>
          <a:p>
            <a:r>
              <a:rPr lang="en-US" dirty="0"/>
              <a:t>Hypertuning</a:t>
            </a:r>
          </a:p>
        </p:txBody>
      </p:sp>
      <p:sp>
        <p:nvSpPr>
          <p:cNvPr id="3" name="Content Placeholder 2">
            <a:extLst>
              <a:ext uri="{FF2B5EF4-FFF2-40B4-BE49-F238E27FC236}">
                <a16:creationId xmlns:a16="http://schemas.microsoft.com/office/drawing/2014/main" id="{FF142FE2-02F3-954E-6708-3AFC48C47468}"/>
              </a:ext>
            </a:extLst>
          </p:cNvPr>
          <p:cNvSpPr>
            <a:spLocks noGrp="1"/>
          </p:cNvSpPr>
          <p:nvPr>
            <p:ph idx="1"/>
          </p:nvPr>
        </p:nvSpPr>
        <p:spPr>
          <a:xfrm>
            <a:off x="838200" y="1825625"/>
            <a:ext cx="5486400" cy="4351338"/>
          </a:xfrm>
        </p:spPr>
        <p:txBody>
          <a:bodyPr>
            <a:normAutofit/>
          </a:bodyPr>
          <a:lstStyle/>
          <a:p>
            <a:r>
              <a:rPr lang="en-US" b="1" dirty="0">
                <a:solidFill>
                  <a:schemeClr val="tx2">
                    <a:lumMod val="75000"/>
                  </a:schemeClr>
                </a:solidFill>
              </a:rPr>
              <a:t>Number of Estimators </a:t>
            </a:r>
            <a:r>
              <a:rPr lang="en-US" dirty="0"/>
              <a:t>– Number of Decision Trees the Random Forest ensemble model will contain.</a:t>
            </a:r>
          </a:p>
          <a:p>
            <a:r>
              <a:rPr lang="en-US" b="1" dirty="0">
                <a:solidFill>
                  <a:schemeClr val="tx2">
                    <a:lumMod val="75000"/>
                  </a:schemeClr>
                </a:solidFill>
              </a:rPr>
              <a:t>Max Depth </a:t>
            </a:r>
            <a:r>
              <a:rPr lang="en-US" dirty="0"/>
              <a:t>– How many levels each tree will go to</a:t>
            </a:r>
          </a:p>
          <a:p>
            <a:r>
              <a:rPr lang="en-US" b="1" dirty="0">
                <a:solidFill>
                  <a:schemeClr val="tx2">
                    <a:lumMod val="75000"/>
                  </a:schemeClr>
                </a:solidFill>
              </a:rPr>
              <a:t>Min Samples Split </a:t>
            </a:r>
            <a:r>
              <a:rPr lang="en-US" dirty="0"/>
              <a:t>– Minimum number of observations required to split a node</a:t>
            </a:r>
          </a:p>
          <a:p>
            <a:r>
              <a:rPr lang="en-US" b="1" dirty="0">
                <a:solidFill>
                  <a:schemeClr val="tx2">
                    <a:lumMod val="75000"/>
                  </a:schemeClr>
                </a:solidFill>
              </a:rPr>
              <a:t>Min Samples Leaf </a:t>
            </a:r>
            <a:r>
              <a:rPr lang="en-US" dirty="0"/>
              <a:t>- Minimum number of observations in each node</a:t>
            </a:r>
          </a:p>
        </p:txBody>
      </p:sp>
      <p:graphicFrame>
        <p:nvGraphicFramePr>
          <p:cNvPr id="7" name="Table 6">
            <a:extLst>
              <a:ext uri="{FF2B5EF4-FFF2-40B4-BE49-F238E27FC236}">
                <a16:creationId xmlns:a16="http://schemas.microsoft.com/office/drawing/2014/main" id="{059D6675-37FC-0AA6-3F42-DE675807565E}"/>
              </a:ext>
            </a:extLst>
          </p:cNvPr>
          <p:cNvGraphicFramePr>
            <a:graphicFrameLocks noGrp="1"/>
          </p:cNvGraphicFramePr>
          <p:nvPr>
            <p:extLst>
              <p:ext uri="{D42A27DB-BD31-4B8C-83A1-F6EECF244321}">
                <p14:modId xmlns:p14="http://schemas.microsoft.com/office/powerpoint/2010/main" val="1184012238"/>
              </p:ext>
            </p:extLst>
          </p:nvPr>
        </p:nvGraphicFramePr>
        <p:xfrm>
          <a:off x="6462346" y="1498627"/>
          <a:ext cx="4891454" cy="3850640"/>
        </p:xfrm>
        <a:graphic>
          <a:graphicData uri="http://schemas.openxmlformats.org/drawingml/2006/table">
            <a:tbl>
              <a:tblPr firstRow="1" bandRow="1">
                <a:tableStyleId>{3B4B98B0-60AC-42C2-AFA5-B58CD77FA1E5}</a:tableStyleId>
              </a:tblPr>
              <a:tblGrid>
                <a:gridCol w="2445727">
                  <a:extLst>
                    <a:ext uri="{9D8B030D-6E8A-4147-A177-3AD203B41FA5}">
                      <a16:colId xmlns:a16="http://schemas.microsoft.com/office/drawing/2014/main" val="3931415706"/>
                    </a:ext>
                  </a:extLst>
                </a:gridCol>
                <a:gridCol w="2445727">
                  <a:extLst>
                    <a:ext uri="{9D8B030D-6E8A-4147-A177-3AD203B41FA5}">
                      <a16:colId xmlns:a16="http://schemas.microsoft.com/office/drawing/2014/main" val="3135520743"/>
                    </a:ext>
                  </a:extLst>
                </a:gridCol>
              </a:tblGrid>
              <a:tr h="962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Estimators</a:t>
                      </a:r>
                    </a:p>
                  </a:txBody>
                  <a:tcPr/>
                </a:tc>
                <a:tc>
                  <a:txBody>
                    <a:bodyPr/>
                    <a:lstStyle/>
                    <a:p>
                      <a:r>
                        <a:rPr lang="en-US" dirty="0" smtClean="0"/>
                        <a:t>150</a:t>
                      </a:r>
                      <a:endParaRPr lang="en-US" dirty="0"/>
                    </a:p>
                  </a:txBody>
                  <a:tcPr/>
                </a:tc>
                <a:extLst>
                  <a:ext uri="{0D108BD9-81ED-4DB2-BD59-A6C34878D82A}">
                    <a16:rowId xmlns:a16="http://schemas.microsoft.com/office/drawing/2014/main" val="1016866924"/>
                  </a:ext>
                </a:extLst>
              </a:tr>
              <a:tr h="962660">
                <a:tc>
                  <a:txBody>
                    <a:bodyPr/>
                    <a:lstStyle/>
                    <a:p>
                      <a:r>
                        <a:rPr lang="en-US" dirty="0"/>
                        <a:t>Max Depth</a:t>
                      </a:r>
                    </a:p>
                  </a:txBody>
                  <a:tcPr/>
                </a:tc>
                <a:tc>
                  <a:txBody>
                    <a:bodyPr/>
                    <a:lstStyle/>
                    <a:p>
                      <a:r>
                        <a:rPr lang="en-US" dirty="0" smtClean="0"/>
                        <a:t>None</a:t>
                      </a:r>
                      <a:endParaRPr lang="en-US" dirty="0"/>
                    </a:p>
                  </a:txBody>
                  <a:tcPr/>
                </a:tc>
                <a:extLst>
                  <a:ext uri="{0D108BD9-81ED-4DB2-BD59-A6C34878D82A}">
                    <a16:rowId xmlns:a16="http://schemas.microsoft.com/office/drawing/2014/main" val="2249698614"/>
                  </a:ext>
                </a:extLst>
              </a:tr>
              <a:tr h="962660">
                <a:tc>
                  <a:txBody>
                    <a:bodyPr/>
                    <a:lstStyle/>
                    <a:p>
                      <a:r>
                        <a:rPr lang="en-US" dirty="0"/>
                        <a:t>Min Samples Split</a:t>
                      </a:r>
                    </a:p>
                  </a:txBody>
                  <a:tcPr/>
                </a:tc>
                <a:tc>
                  <a:txBody>
                    <a:bodyPr/>
                    <a:lstStyle/>
                    <a:p>
                      <a:r>
                        <a:rPr lang="en-US" dirty="0"/>
                        <a:t>1</a:t>
                      </a:r>
                    </a:p>
                  </a:txBody>
                  <a:tcPr/>
                </a:tc>
                <a:extLst>
                  <a:ext uri="{0D108BD9-81ED-4DB2-BD59-A6C34878D82A}">
                    <a16:rowId xmlns:a16="http://schemas.microsoft.com/office/drawing/2014/main" val="3993629964"/>
                  </a:ext>
                </a:extLst>
              </a:tr>
              <a:tr h="962660">
                <a:tc>
                  <a:txBody>
                    <a:bodyPr/>
                    <a:lstStyle/>
                    <a:p>
                      <a:r>
                        <a:rPr lang="en-US" dirty="0"/>
                        <a:t>Min Samples Leaf</a:t>
                      </a:r>
                    </a:p>
                  </a:txBody>
                  <a:tcPr/>
                </a:tc>
                <a:tc>
                  <a:txBody>
                    <a:bodyPr/>
                    <a:lstStyle/>
                    <a:p>
                      <a:r>
                        <a:rPr lang="en-US" dirty="0"/>
                        <a:t>2</a:t>
                      </a:r>
                    </a:p>
                  </a:txBody>
                  <a:tcPr/>
                </a:tc>
                <a:extLst>
                  <a:ext uri="{0D108BD9-81ED-4DB2-BD59-A6C34878D82A}">
                    <a16:rowId xmlns:a16="http://schemas.microsoft.com/office/drawing/2014/main" val="2821680213"/>
                  </a:ext>
                </a:extLst>
              </a:tr>
            </a:tbl>
          </a:graphicData>
        </a:graphic>
      </p:graphicFrame>
      <p:sp>
        <p:nvSpPr>
          <p:cNvPr id="9" name="TextBox 8">
            <a:extLst>
              <a:ext uri="{FF2B5EF4-FFF2-40B4-BE49-F238E27FC236}">
                <a16:creationId xmlns:a16="http://schemas.microsoft.com/office/drawing/2014/main" id="{CD84BF56-8625-1F5D-BCE4-A717C6552925}"/>
              </a:ext>
            </a:extLst>
          </p:cNvPr>
          <p:cNvSpPr txBox="1"/>
          <p:nvPr/>
        </p:nvSpPr>
        <p:spPr>
          <a:xfrm>
            <a:off x="7543800" y="1014075"/>
            <a:ext cx="3810000" cy="338554"/>
          </a:xfrm>
          <a:prstGeom prst="rect">
            <a:avLst/>
          </a:prstGeom>
          <a:noFill/>
        </p:spPr>
        <p:txBody>
          <a:bodyPr wrap="square" rtlCol="0">
            <a:spAutoFit/>
          </a:bodyPr>
          <a:lstStyle/>
          <a:p>
            <a:r>
              <a:rPr lang="en-US" sz="1600" b="1" dirty="0">
                <a:solidFill>
                  <a:schemeClr val="tx2">
                    <a:lumMod val="75000"/>
                  </a:schemeClr>
                </a:solidFill>
              </a:rPr>
              <a:t>Best Hyperparameters</a:t>
            </a: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83473" y="4419600"/>
            <a:ext cx="406400" cy="406400"/>
          </a:xfrm>
          <a:prstGeom prst="rect">
            <a:avLst/>
          </a:prstGeom>
        </p:spPr>
      </p:pic>
    </p:spTree>
    <p:extLst>
      <p:ext uri="{BB962C8B-B14F-4D97-AF65-F5344CB8AC3E}">
        <p14:creationId xmlns:p14="http://schemas.microsoft.com/office/powerpoint/2010/main" val="466828300"/>
      </p:ext>
    </p:extLst>
  </p:cSld>
  <p:clrMapOvr>
    <a:masterClrMapping/>
  </p:clrMapOvr>
  <mc:AlternateContent xmlns:mc="http://schemas.openxmlformats.org/markup-compatibility/2006">
    <mc:Choice xmlns:p14="http://schemas.microsoft.com/office/powerpoint/2010/main" Requires="p14">
      <p:transition spd="med" p14:dur="700" advTm="76000">
        <p:fade/>
      </p:transition>
    </mc:Choice>
    <mc:Fallback>
      <p:transition spd="med" advTm="7600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4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mod="1">
    <p:ext uri="{E180D4A7-C9FB-4DFB-919C-405C955672EB}">
      <p14:showEvtLst xmlns:p14="http://schemas.microsoft.com/office/powerpoint/2010/main">
        <p14:playEvt time="0" objId="5"/>
        <p14:stopEvt time="69655" objId="5"/>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DF3B6-BB49-7A28-B60F-3D5A67CC6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2B18F9-5E90-799E-42AA-D82432725C51}"/>
              </a:ext>
            </a:extLst>
          </p:cNvPr>
          <p:cNvSpPr>
            <a:spLocks noGrp="1"/>
          </p:cNvSpPr>
          <p:nvPr>
            <p:ph type="title"/>
          </p:nvPr>
        </p:nvSpPr>
        <p:spPr>
          <a:xfrm>
            <a:off x="838200" y="365126"/>
            <a:ext cx="10515600" cy="701674"/>
          </a:xfrm>
        </p:spPr>
        <p:txBody>
          <a:bodyPr/>
          <a:lstStyle/>
          <a:p>
            <a:r>
              <a:rPr lang="en-US" dirty="0"/>
              <a:t>Feature Importance</a:t>
            </a:r>
          </a:p>
        </p:txBody>
      </p:sp>
      <p:sp>
        <p:nvSpPr>
          <p:cNvPr id="3" name="Content Placeholder 2">
            <a:extLst>
              <a:ext uri="{FF2B5EF4-FFF2-40B4-BE49-F238E27FC236}">
                <a16:creationId xmlns:a16="http://schemas.microsoft.com/office/drawing/2014/main" id="{9507B0E7-556A-82AB-AE9D-9A4546784575}"/>
              </a:ext>
            </a:extLst>
          </p:cNvPr>
          <p:cNvSpPr>
            <a:spLocks noGrp="1"/>
          </p:cNvSpPr>
          <p:nvPr>
            <p:ph idx="1"/>
          </p:nvPr>
        </p:nvSpPr>
        <p:spPr>
          <a:xfrm>
            <a:off x="342900" y="5613104"/>
            <a:ext cx="11506200" cy="726657"/>
          </a:xfrm>
        </p:spPr>
        <p:txBody>
          <a:bodyPr/>
          <a:lstStyle/>
          <a:p>
            <a:r>
              <a:rPr lang="en-US" dirty="0"/>
              <a:t>The square footage of living space is by far the variable with the greatest impact on sale price.</a:t>
            </a:r>
          </a:p>
        </p:txBody>
      </p:sp>
      <p:pic>
        <p:nvPicPr>
          <p:cNvPr id="7" name="Picture 6">
            <a:extLst>
              <a:ext uri="{FF2B5EF4-FFF2-40B4-BE49-F238E27FC236}">
                <a16:creationId xmlns:a16="http://schemas.microsoft.com/office/drawing/2014/main" id="{F40E537E-789F-DA8F-02DB-E268213425ED}"/>
              </a:ext>
            </a:extLst>
          </p:cNvPr>
          <p:cNvPicPr>
            <a:picLocks noChangeAspect="1"/>
          </p:cNvPicPr>
          <p:nvPr/>
        </p:nvPicPr>
        <p:blipFill>
          <a:blip r:embed="rId5"/>
          <a:stretch>
            <a:fillRect/>
          </a:stretch>
        </p:blipFill>
        <p:spPr>
          <a:xfrm>
            <a:off x="2286000" y="1244896"/>
            <a:ext cx="7339013" cy="4063408"/>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4000" y="2133600"/>
            <a:ext cx="406400" cy="406400"/>
          </a:xfrm>
          <a:prstGeom prst="rect">
            <a:avLst/>
          </a:prstGeom>
        </p:spPr>
      </p:pic>
    </p:spTree>
    <p:extLst>
      <p:ext uri="{BB962C8B-B14F-4D97-AF65-F5344CB8AC3E}">
        <p14:creationId xmlns:p14="http://schemas.microsoft.com/office/powerpoint/2010/main" val="1720407086"/>
      </p:ext>
    </p:extLst>
  </p:cSld>
  <p:clrMapOvr>
    <a:masterClrMapping/>
  </p:clrMapOvr>
  <mc:AlternateContent xmlns:mc="http://schemas.openxmlformats.org/markup-compatibility/2006">
    <mc:Choice xmlns:p14="http://schemas.microsoft.com/office/powerpoint/2010/main" Requires="p14">
      <p:transition spd="med" p14:dur="700" advTm="41826">
        <p:fade/>
      </p:transition>
    </mc:Choice>
    <mc:Fallback>
      <p:transition spd="med" advTm="418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0" objId="5"/>
        <p14:stopEvt time="41398" objId="5"/>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5140-E408-A82D-4303-FADD5B181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B6555-D0AF-26FC-3E11-C9A21575EA9F}"/>
              </a:ext>
            </a:extLst>
          </p:cNvPr>
          <p:cNvSpPr>
            <a:spLocks noGrp="1"/>
          </p:cNvSpPr>
          <p:nvPr>
            <p:ph type="title"/>
          </p:nvPr>
        </p:nvSpPr>
        <p:spPr/>
        <p:txBody>
          <a:bodyPr/>
          <a:lstStyle/>
          <a:p>
            <a:r>
              <a:rPr lang="en-US" dirty="0"/>
              <a:t>Deploy Predictive Data Frame</a:t>
            </a:r>
          </a:p>
        </p:txBody>
      </p:sp>
      <p:pic>
        <p:nvPicPr>
          <p:cNvPr id="6" name="Picture 5">
            <a:extLst>
              <a:ext uri="{FF2B5EF4-FFF2-40B4-BE49-F238E27FC236}">
                <a16:creationId xmlns:a16="http://schemas.microsoft.com/office/drawing/2014/main" id="{401196D0-8F7D-5C8B-3DFA-B57EAF0E3442}"/>
              </a:ext>
            </a:extLst>
          </p:cNvPr>
          <p:cNvPicPr>
            <a:picLocks noChangeAspect="1"/>
          </p:cNvPicPr>
          <p:nvPr/>
        </p:nvPicPr>
        <p:blipFill>
          <a:blip r:embed="rId5"/>
          <a:stretch>
            <a:fillRect/>
          </a:stretch>
        </p:blipFill>
        <p:spPr>
          <a:xfrm>
            <a:off x="5943600" y="1533796"/>
            <a:ext cx="4591050" cy="2914650"/>
          </a:xfrm>
          <a:prstGeom prst="rect">
            <a:avLst/>
          </a:prstGeom>
        </p:spPr>
      </p:pic>
      <p:sp>
        <p:nvSpPr>
          <p:cNvPr id="11" name="TextBox 10">
            <a:extLst>
              <a:ext uri="{FF2B5EF4-FFF2-40B4-BE49-F238E27FC236}">
                <a16:creationId xmlns:a16="http://schemas.microsoft.com/office/drawing/2014/main" id="{A2768F85-5E73-02C1-F334-37758D5C4E3F}"/>
              </a:ext>
            </a:extLst>
          </p:cNvPr>
          <p:cNvSpPr txBox="1"/>
          <p:nvPr/>
        </p:nvSpPr>
        <p:spPr>
          <a:xfrm>
            <a:off x="838200" y="1533796"/>
            <a:ext cx="4591050" cy="4247317"/>
          </a:xfrm>
          <a:prstGeom prst="rect">
            <a:avLst/>
          </a:prstGeom>
          <a:noFill/>
        </p:spPr>
        <p:txBody>
          <a:bodyPr wrap="square" rtlCol="0">
            <a:spAutoFit/>
          </a:bodyPr>
          <a:lstStyle/>
          <a:p>
            <a:r>
              <a:rPr lang="en-US" dirty="0"/>
              <a:t>Create predictive data frame with variables match the variables in the features set.</a:t>
            </a:r>
          </a:p>
          <a:p>
            <a:endParaRPr lang="en-US" dirty="0"/>
          </a:p>
          <a:p>
            <a:r>
              <a:rPr lang="en-US" dirty="0"/>
              <a:t>The client can fill in their desired criteria.  For my example I have mirrored on of the entries in the original data frame.</a:t>
            </a:r>
          </a:p>
          <a:p>
            <a:endParaRPr lang="en-US" dirty="0"/>
          </a:p>
          <a:p>
            <a:r>
              <a:rPr lang="en-US" dirty="0"/>
              <a:t>Below are the results when comparing my predicted sale price to the sale price of the matching entry in the original data frame.</a:t>
            </a:r>
          </a:p>
          <a:p>
            <a:endParaRPr lang="en-US" dirty="0"/>
          </a:p>
          <a:p>
            <a:endParaRPr lang="en-US" dirty="0"/>
          </a:p>
        </p:txBody>
      </p:sp>
      <p:pic>
        <p:nvPicPr>
          <p:cNvPr id="13" name="Picture 12">
            <a:extLst>
              <a:ext uri="{FF2B5EF4-FFF2-40B4-BE49-F238E27FC236}">
                <a16:creationId xmlns:a16="http://schemas.microsoft.com/office/drawing/2014/main" id="{52DF6CB7-11CD-3C67-A60D-C5726CF30811}"/>
              </a:ext>
            </a:extLst>
          </p:cNvPr>
          <p:cNvPicPr>
            <a:picLocks noChangeAspect="1"/>
          </p:cNvPicPr>
          <p:nvPr/>
        </p:nvPicPr>
        <p:blipFill>
          <a:blip r:embed="rId6"/>
          <a:stretch>
            <a:fillRect/>
          </a:stretch>
        </p:blipFill>
        <p:spPr>
          <a:xfrm>
            <a:off x="1852612" y="5029200"/>
            <a:ext cx="8486775" cy="1219200"/>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4000" y="2787921"/>
            <a:ext cx="406400" cy="406400"/>
          </a:xfrm>
          <a:prstGeom prst="rect">
            <a:avLst/>
          </a:prstGeom>
        </p:spPr>
      </p:pic>
    </p:spTree>
    <p:extLst>
      <p:ext uri="{BB962C8B-B14F-4D97-AF65-F5344CB8AC3E}">
        <p14:creationId xmlns:p14="http://schemas.microsoft.com/office/powerpoint/2010/main" val="1015037225"/>
      </p:ext>
    </p:extLst>
  </p:cSld>
  <p:clrMapOvr>
    <a:masterClrMapping/>
  </p:clrMapOvr>
  <mc:AlternateContent xmlns:mc="http://schemas.openxmlformats.org/markup-compatibility/2006">
    <mc:Choice xmlns:p14="http://schemas.microsoft.com/office/powerpoint/2010/main" Requires="p14">
      <p:transition spd="med" p14:dur="700" advTm="62801">
        <p:fade/>
      </p:transition>
    </mc:Choice>
    <mc:Fallback>
      <p:transition spd="med" advTm="628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0" objId="3"/>
        <p14:stopEvt time="62518" objId="3"/>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2731F-EA48-F47C-AE8D-F3B9EC9A83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1011B6-166E-E53A-48BE-369F63C034DD}"/>
              </a:ext>
            </a:extLst>
          </p:cNvPr>
          <p:cNvSpPr>
            <a:spLocks noGrp="1"/>
          </p:cNvSpPr>
          <p:nvPr>
            <p:ph type="title"/>
          </p:nvPr>
        </p:nvSpPr>
        <p:spPr/>
        <p:txBody>
          <a:bodyPr/>
          <a:lstStyle/>
          <a:p>
            <a:r>
              <a:rPr lang="en-US" dirty="0"/>
              <a:t>Final Recommendations and Considerations</a:t>
            </a:r>
          </a:p>
        </p:txBody>
      </p:sp>
      <p:sp>
        <p:nvSpPr>
          <p:cNvPr id="3" name="Content Placeholder 2">
            <a:extLst>
              <a:ext uri="{FF2B5EF4-FFF2-40B4-BE49-F238E27FC236}">
                <a16:creationId xmlns:a16="http://schemas.microsoft.com/office/drawing/2014/main" id="{10036104-F804-1439-31D0-6140EBAF21CC}"/>
              </a:ext>
            </a:extLst>
          </p:cNvPr>
          <p:cNvSpPr>
            <a:spLocks noGrp="1"/>
          </p:cNvSpPr>
          <p:nvPr>
            <p:ph idx="1"/>
          </p:nvPr>
        </p:nvSpPr>
        <p:spPr>
          <a:xfrm>
            <a:off x="838200" y="1825625"/>
            <a:ext cx="9906000" cy="4351338"/>
          </a:xfrm>
        </p:spPr>
        <p:txBody>
          <a:bodyPr/>
          <a:lstStyle/>
          <a:p>
            <a:r>
              <a:rPr lang="en-US" dirty="0"/>
              <a:t>We now have a model that as been fitted to provide our clients an estimated predicted sale price of a home that meets their criteria.</a:t>
            </a:r>
          </a:p>
          <a:p>
            <a:r>
              <a:rPr lang="en-US" dirty="0"/>
              <a:t>This sets us apart from our competitors.</a:t>
            </a:r>
          </a:p>
          <a:p>
            <a:r>
              <a:rPr lang="en-US" dirty="0"/>
              <a:t>Model needs to be maintained to incorporate a data set that reflects the housing market and economic environment in which we are attempting to predict.</a:t>
            </a:r>
          </a:p>
        </p:txBody>
      </p:sp>
      <p:pic>
        <p:nvPicPr>
          <p:cNvPr id="5" name="Recorded Sound">
            <a:hlinkClick r:id="" action="ppaction://media"/>
            <a:extLst>
              <a:ext uri="{FF2B5EF4-FFF2-40B4-BE49-F238E27FC236}">
                <a16:creationId xmlns:a16="http://schemas.microsoft.com/office/drawing/2014/main" id="{2B61A100-0018-5490-BDE4-0186F80208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4000" y="2362200"/>
            <a:ext cx="406400" cy="406400"/>
          </a:xfrm>
          <a:prstGeom prst="rect">
            <a:avLst/>
          </a:prstGeom>
        </p:spPr>
      </p:pic>
    </p:spTree>
    <p:extLst>
      <p:ext uri="{BB962C8B-B14F-4D97-AF65-F5344CB8AC3E}">
        <p14:creationId xmlns:p14="http://schemas.microsoft.com/office/powerpoint/2010/main" val="1600469942"/>
      </p:ext>
    </p:extLst>
  </p:cSld>
  <p:clrMapOvr>
    <a:masterClrMapping/>
  </p:clrMapOvr>
  <mc:AlternateContent xmlns:mc="http://schemas.openxmlformats.org/markup-compatibility/2006">
    <mc:Choice xmlns:p14="http://schemas.microsoft.com/office/powerpoint/2010/main" Requires="p14">
      <p:transition spd="med" p14:dur="700" advTm="60206">
        <p:fade/>
      </p:transition>
    </mc:Choice>
    <mc:Fallback>
      <p:transition spd="med" advTm="602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5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0" objId="5"/>
        <p14:stopEvt time="58581" objId="5"/>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910DC-F573-456F-347E-C4DCF5770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7726AB-EB00-6266-0349-23A91195E22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17B64EB-96D4-9D4C-BDF0-130FDEDDFE84}"/>
              </a:ext>
            </a:extLst>
          </p:cNvPr>
          <p:cNvSpPr>
            <a:spLocks noGrp="1"/>
          </p:cNvSpPr>
          <p:nvPr>
            <p:ph idx="1"/>
          </p:nvPr>
        </p:nvSpPr>
        <p:spPr>
          <a:xfrm>
            <a:off x="838200" y="1825625"/>
            <a:ext cx="10820400" cy="4351338"/>
          </a:xfrm>
        </p:spPr>
        <p:txBody>
          <a:bodyPr>
            <a:normAutofit/>
          </a:bodyPr>
          <a:lstStyle/>
          <a:p>
            <a:pPr marL="352425" marR="0" indent="-352425" fontAlgn="base"/>
            <a:r>
              <a:rPr lang="en-US" sz="1800" dirty="0">
                <a:effectLst/>
                <a:latin typeface="Helvetica" panose="020B0604020202020204" pitchFamily="34" charset="0"/>
                <a:ea typeface="Calibri" panose="020F0502020204030204" pitchFamily="34" charset="0"/>
              </a:rPr>
              <a:t>Asana, T. (2023, February 27). Decision Tree Analysis: 5 Steps to Better Decisions. </a:t>
            </a:r>
            <a:r>
              <a:rPr lang="en-US" sz="1800" u="sng" dirty="0">
                <a:solidFill>
                  <a:srgbClr val="0563C1"/>
                </a:solidFill>
                <a:effectLst/>
                <a:latin typeface="Arial" panose="020B0604020202020204" pitchFamily="34" charset="0"/>
                <a:ea typeface="Times New Roman" panose="02020603050405020304" pitchFamily="18" charset="0"/>
                <a:hlinkClick r:id="rId5"/>
              </a:rPr>
              <a:t>https://asana.com/resources/decision-tree-analysis</a:t>
            </a:r>
            <a:r>
              <a:rPr lang="en-US" sz="1800" dirty="0">
                <a:solidFill>
                  <a:srgbClr val="000000"/>
                </a:solidFill>
                <a:effectLst/>
                <a:latin typeface="Arial" panose="020B0604020202020204" pitchFamily="34" charset="0"/>
                <a:ea typeface="Times New Roman" panose="02020603050405020304" pitchFamily="18" charset="0"/>
              </a:rPr>
              <a:t> </a:t>
            </a:r>
            <a:endParaRPr lang="en-US" sz="1800" dirty="0">
              <a:solidFill>
                <a:srgbClr val="000000"/>
              </a:solidFill>
              <a:latin typeface="Times New Roman" panose="02020603050405020304" pitchFamily="18" charset="0"/>
              <a:ea typeface="Times New Roman" panose="02020603050405020304" pitchFamily="18" charset="0"/>
            </a:endParaRPr>
          </a:p>
          <a:p>
            <a:pPr marL="352425" marR="0" indent="-352425" fontAlgn="base"/>
            <a:r>
              <a:rPr lang="en-US" sz="1800" dirty="0">
                <a:effectLst/>
                <a:latin typeface="Helvetica" panose="020B0604020202020204" pitchFamily="34" charset="0"/>
                <a:ea typeface="Calibri" panose="020F0502020204030204" pitchFamily="34" charset="0"/>
              </a:rPr>
              <a:t>CFI Team. (2023, December 7). Elastic Net. Corporate Finance Institute</a:t>
            </a:r>
            <a:r>
              <a:rPr lang="en-US" sz="1800" dirty="0">
                <a:solidFill>
                  <a:srgbClr val="000000"/>
                </a:solidFill>
                <a:effectLst/>
                <a:latin typeface="Helvetica" panose="020B0604020202020204" pitchFamily="34" charset="0"/>
                <a:ea typeface="Calibri" panose="020F0502020204030204" pitchFamily="34" charset="0"/>
              </a:rPr>
              <a:t>. </a:t>
            </a:r>
            <a:r>
              <a:rPr lang="en-US" sz="1800" u="sng" dirty="0">
                <a:solidFill>
                  <a:srgbClr val="0563C1"/>
                </a:solidFill>
                <a:effectLst/>
                <a:latin typeface="Arial" panose="020B0604020202020204" pitchFamily="34" charset="0"/>
                <a:ea typeface="Times New Roman" panose="02020603050405020304" pitchFamily="18" charset="0"/>
                <a:hlinkClick r:id="rId6"/>
              </a:rPr>
              <a:t>https://corporatefinanceinstitute.com/resources/data-science/elastic-net/</a:t>
            </a:r>
            <a:r>
              <a:rPr lang="en-US" sz="1800" dirty="0">
                <a:solidFill>
                  <a:srgbClr val="0563C1"/>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52425" marR="0" indent="-352425" fontAlgn="base"/>
            <a:r>
              <a:rPr lang="en-US" sz="1800" dirty="0">
                <a:effectLst/>
                <a:latin typeface="Helvetica" panose="020B0604020202020204" pitchFamily="34" charset="0"/>
                <a:ea typeface="Calibri" panose="020F0502020204030204" pitchFamily="34" charset="0"/>
              </a:rPr>
              <a:t>Contractor (2021). Miami Housing Dataset. Retrieved December 28, 2023, from Kaggle website: </a:t>
            </a:r>
            <a:br>
              <a:rPr lang="en-US" sz="1800" dirty="0">
                <a:effectLst/>
                <a:latin typeface="Helvetica" panose="020B0604020202020204" pitchFamily="34" charset="0"/>
                <a:ea typeface="Calibri" panose="020F0502020204030204" pitchFamily="34" charset="0"/>
              </a:rPr>
            </a:br>
            <a:r>
              <a:rPr lang="en-US" sz="1800" u="sng" dirty="0">
                <a:solidFill>
                  <a:srgbClr val="0563C1"/>
                </a:solidFill>
                <a:effectLst/>
                <a:latin typeface="Arial" panose="020B0604020202020204" pitchFamily="34" charset="0"/>
                <a:ea typeface="Times New Roman" panose="02020603050405020304" pitchFamily="18" charset="0"/>
              </a:rPr>
              <a:t>	</a:t>
            </a:r>
            <a:r>
              <a:rPr lang="en-US" sz="1800" u="sng" dirty="0">
                <a:solidFill>
                  <a:srgbClr val="0563C1"/>
                </a:solidFill>
                <a:effectLst/>
                <a:latin typeface="Arial" panose="020B0604020202020204" pitchFamily="34" charset="0"/>
                <a:ea typeface="Times New Roman" panose="02020603050405020304" pitchFamily="18" charset="0"/>
                <a:hlinkClick r:id="rId7"/>
              </a:rPr>
              <a:t>https://www.kaggle.com/datasets/deepcontractor/miami-housing-dataset</a:t>
            </a:r>
            <a:r>
              <a:rPr lang="en-US" sz="1800" u="sng" dirty="0">
                <a:solidFill>
                  <a:srgbClr val="0563C1"/>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52425" marR="0" indent="-352425" fontAlgn="base">
              <a:spcBef>
                <a:spcPts val="0"/>
              </a:spcBef>
              <a:spcAft>
                <a:spcPts val="0"/>
              </a:spcAft>
            </a:pPr>
            <a:endParaRPr lang="en-US" sz="1800" dirty="0">
              <a:effectLst/>
              <a:latin typeface="Helvetica" panose="020B0604020202020204" pitchFamily="34" charset="0"/>
              <a:ea typeface="Calibri" panose="020F0502020204030204" pitchFamily="34" charset="0"/>
            </a:endParaRPr>
          </a:p>
          <a:p>
            <a:pPr marL="352425" marR="0" indent="-352425" fontAlgn="base">
              <a:spcBef>
                <a:spcPts val="0"/>
              </a:spcBef>
              <a:spcAft>
                <a:spcPts val="0"/>
              </a:spcAft>
            </a:pPr>
            <a:r>
              <a:rPr lang="en-US" sz="1800" dirty="0">
                <a:effectLst/>
                <a:latin typeface="Helvetica" panose="020B0604020202020204" pitchFamily="34" charset="0"/>
                <a:ea typeface="Calibri" panose="020F0502020204030204" pitchFamily="34" charset="0"/>
              </a:rPr>
              <a:t>Saxena, S. (2023, August 25). A Beginner’s Guide to Random Forest Hyperparameter Tuning. Analytics Vidhya. </a:t>
            </a:r>
            <a:r>
              <a:rPr lang="en-US" sz="1800" u="sng" dirty="0">
                <a:solidFill>
                  <a:srgbClr val="0563C1"/>
                </a:solidFill>
                <a:effectLst/>
                <a:latin typeface="Arial" panose="020B0604020202020204" pitchFamily="34" charset="0"/>
                <a:ea typeface="Times New Roman" panose="02020603050405020304" pitchFamily="18" charset="0"/>
                <a:hlinkClick r:id="rId8"/>
              </a:rPr>
              <a:t>https://www.analyticsvidhya.com/blog/2020/03/beginners-guide-random-forest-hyperparameter-tuning/</a:t>
            </a:r>
            <a:r>
              <a:rPr lang="en-US" sz="1800" dirty="0">
                <a:solidFill>
                  <a:srgbClr val="000000"/>
                </a:solidFill>
                <a:effectLst/>
                <a:latin typeface="Helvetica" panose="020B0604020202020204" pitchFamily="34" charset="0"/>
                <a:ea typeface="Calibri" panose="020F0502020204030204" pitchFamily="34" charset="0"/>
              </a:rPr>
              <a:t> </a:t>
            </a:r>
            <a:endParaRPr lang="en-US" sz="1800" dirty="0">
              <a:effectLst/>
              <a:latin typeface="Times New Roman" panose="02020603050405020304" pitchFamily="18" charset="0"/>
              <a:ea typeface="Times New Roman" panose="02020603050405020304" pitchFamily="18" charset="0"/>
            </a:endParaRPr>
          </a:p>
          <a:p>
            <a:pPr marL="352425" marR="0" indent="-352425" fontAlgn="base"/>
            <a:r>
              <a:rPr lang="en-US" sz="1800" dirty="0">
                <a:effectLst/>
                <a:latin typeface="Helvetica" panose="020B0604020202020204" pitchFamily="34" charset="0"/>
                <a:ea typeface="Calibri" panose="020F0502020204030204" pitchFamily="34" charset="0"/>
              </a:rPr>
              <a:t>Yasser (2021). Housing Prices Dataset. Retrieved December 4, 2023, from Kaggle website: </a:t>
            </a:r>
            <a:br>
              <a:rPr lang="en-US" sz="1800" dirty="0">
                <a:effectLst/>
                <a:latin typeface="Helvetica" panose="020B0604020202020204" pitchFamily="34" charset="0"/>
                <a:ea typeface="Calibri" panose="020F0502020204030204" pitchFamily="34" charset="0"/>
              </a:rPr>
            </a:br>
            <a:r>
              <a:rPr lang="en-US" sz="1800" dirty="0">
                <a:effectLst/>
                <a:latin typeface="Calibri" panose="020F0502020204030204" pitchFamily="34" charset="0"/>
                <a:ea typeface="Times New Roman" panose="02020603050405020304" pitchFamily="18" charset="0"/>
              </a:rPr>
              <a:t>	</a:t>
            </a:r>
            <a:r>
              <a:rPr lang="en-US" sz="1800" u="sng" dirty="0">
                <a:solidFill>
                  <a:srgbClr val="0563C1"/>
                </a:solidFill>
                <a:effectLst/>
                <a:latin typeface="Arial" panose="020B0604020202020204" pitchFamily="34" charset="0"/>
                <a:ea typeface="Times New Roman" panose="02020603050405020304" pitchFamily="18" charset="0"/>
                <a:hlinkClick r:id="rId9"/>
              </a:rPr>
              <a:t>https://www.kaggle.com/datasets/yasserh/housing-prices-dataset</a:t>
            </a:r>
            <a:r>
              <a:rPr lang="en-US" sz="1800" dirty="0">
                <a:solidFill>
                  <a:srgbClr val="000000"/>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600200" y="2286000"/>
            <a:ext cx="406400" cy="406400"/>
          </a:xfrm>
          <a:prstGeom prst="rect">
            <a:avLst/>
          </a:prstGeom>
        </p:spPr>
      </p:pic>
    </p:spTree>
    <p:extLst>
      <p:ext uri="{BB962C8B-B14F-4D97-AF65-F5344CB8AC3E}">
        <p14:creationId xmlns:p14="http://schemas.microsoft.com/office/powerpoint/2010/main" val="83461763"/>
      </p:ext>
    </p:extLst>
  </p:cSld>
  <p:clrMapOvr>
    <a:masterClrMapping/>
  </p:clrMapOvr>
  <mc:AlternateContent xmlns:mc="http://schemas.openxmlformats.org/markup-compatibility/2006">
    <mc:Choice xmlns:p14="http://schemas.microsoft.com/office/powerpoint/2010/main" Requires="p14">
      <p:transition spd="med" p14:dur="700" advTm="17360">
        <p:fade/>
      </p:transition>
    </mc:Choice>
    <mc:Fallback>
      <p:transition spd="med" advTm="173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0" objId="4"/>
        <p14:stopEvt time="16760"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Question:</a:t>
            </a:r>
          </a:p>
        </p:txBody>
      </p:sp>
      <p:sp>
        <p:nvSpPr>
          <p:cNvPr id="3" name="Content Placeholder 2"/>
          <p:cNvSpPr>
            <a:spLocks noGrp="1"/>
          </p:cNvSpPr>
          <p:nvPr>
            <p:ph idx="1"/>
          </p:nvPr>
        </p:nvSpPr>
        <p:spPr>
          <a:xfrm>
            <a:off x="838200" y="1825625"/>
            <a:ext cx="10515600" cy="688975"/>
          </a:xfrm>
        </p:spPr>
        <p:txBody>
          <a:bodyPr/>
          <a:lstStyle/>
          <a:p>
            <a:r>
              <a:rPr lang="en-US" dirty="0"/>
              <a:t>How can our Miami real estate company differentiate itself from other real estate companies specializing in the Miami housing market?</a:t>
            </a:r>
          </a:p>
        </p:txBody>
      </p:sp>
      <p:sp>
        <p:nvSpPr>
          <p:cNvPr id="4" name="Title 1">
            <a:extLst>
              <a:ext uri="{FF2B5EF4-FFF2-40B4-BE49-F238E27FC236}">
                <a16:creationId xmlns:a16="http://schemas.microsoft.com/office/drawing/2014/main" id="{DAD6C079-B446-7327-8CB9-B248AE624359}"/>
              </a:ext>
            </a:extLst>
          </p:cNvPr>
          <p:cNvSpPr txBox="1">
            <a:spLocks/>
          </p:cNvSpPr>
          <p:nvPr/>
        </p:nvSpPr>
        <p:spPr>
          <a:xfrm>
            <a:off x="838200" y="1981200"/>
            <a:ext cx="10515600" cy="11452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a:t>Business Solution:</a:t>
            </a:r>
          </a:p>
        </p:txBody>
      </p:sp>
      <p:sp>
        <p:nvSpPr>
          <p:cNvPr id="5" name="Content Placeholder 2">
            <a:extLst>
              <a:ext uri="{FF2B5EF4-FFF2-40B4-BE49-F238E27FC236}">
                <a16:creationId xmlns:a16="http://schemas.microsoft.com/office/drawing/2014/main" id="{60DF18FF-DD9F-781C-A589-D81E170A7ABA}"/>
              </a:ext>
            </a:extLst>
          </p:cNvPr>
          <p:cNvSpPr txBox="1">
            <a:spLocks/>
          </p:cNvSpPr>
          <p:nvPr/>
        </p:nvSpPr>
        <p:spPr>
          <a:xfrm>
            <a:off x="838200" y="3200400"/>
            <a:ext cx="10515600" cy="2133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r>
              <a:rPr lang="en-US" dirty="0"/>
              <a:t>Create a model that will predict housing prices based on customer criteria.</a:t>
            </a:r>
          </a:p>
          <a:p>
            <a:r>
              <a:rPr lang="en-US" dirty="0"/>
              <a:t>Potential home owners can provide their desired housing requirements to be entered into the model.</a:t>
            </a:r>
          </a:p>
          <a:p>
            <a:r>
              <a:rPr lang="en-US" dirty="0"/>
              <a:t>Based on resulting price, homes owners can adjust their requirements.</a:t>
            </a:r>
          </a:p>
          <a:p>
            <a:endParaRPr lang="en-US" dirty="0"/>
          </a:p>
        </p:txBody>
      </p:sp>
      <p:pic>
        <p:nvPicPr>
          <p:cNvPr id="6" name="slide 2">
            <a:hlinkClick r:id="" action="ppaction://media"/>
          </p:cNvPr>
          <p:cNvPicPr>
            <a:picLocks noChangeAspect="1"/>
          </p:cNvPicPr>
          <p:nvPr>
            <a:audioFile r:link="rId1"/>
            <p:extLst>
              <p:ext uri="{DAA4B4D4-6D71-4841-9C94-3DE7FCFB9230}">
                <p14:media xmlns:p14="http://schemas.microsoft.com/office/powerpoint/2010/main" r:embed="rId2">
                  <p14:trim st="1000" end="30602.4943"/>
                </p14:media>
              </p:ext>
            </p:extLst>
          </p:nvPr>
        </p:nvPicPr>
        <p:blipFill>
          <a:blip r:embed="rId5"/>
          <a:stretch>
            <a:fillRect/>
          </a:stretch>
        </p:blipFill>
        <p:spPr>
          <a:xfrm>
            <a:off x="-2362200" y="1622425"/>
            <a:ext cx="406400" cy="406400"/>
          </a:xfrm>
          <a:prstGeom prst="rect">
            <a:avLst/>
          </a:prstGeom>
        </p:spPr>
      </p:pic>
    </p:spTree>
    <p:extLst>
      <p:ext uri="{BB962C8B-B14F-4D97-AF65-F5344CB8AC3E}">
        <p14:creationId xmlns:p14="http://schemas.microsoft.com/office/powerpoint/2010/main" val="682195269"/>
      </p:ext>
    </p:extLst>
  </p:cSld>
  <p:clrMapOvr>
    <a:masterClrMapping/>
  </p:clrMapOvr>
  <mc:AlternateContent xmlns:mc="http://schemas.openxmlformats.org/markup-compatibility/2006">
    <mc:Choice xmlns:p14="http://schemas.microsoft.com/office/powerpoint/2010/main" Requires="p14">
      <p:transition spd="med" p14:dur="700" advTm="54267">
        <p:fade/>
      </p:transition>
    </mc:Choice>
    <mc:Fallback>
      <p:transition spd="med" advTm="542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mod="1">
    <p:ext uri="{E180D4A7-C9FB-4DFB-919C-405C955672EB}">
      <p14:showEvtLst xmlns:p14="http://schemas.microsoft.com/office/powerpoint/2010/main">
        <p14:playEvt time="0" objId="6"/>
        <p14:stopEvt time="51919" objId="6"/>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7365A-ABF1-6F75-0694-14AE5A27A7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A8BF7-A6B8-5C7D-646B-36C1ED953A0E}"/>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03DD1BF-29BD-E1C5-A3BD-0DE9F5A10C32}"/>
              </a:ext>
            </a:extLst>
          </p:cNvPr>
          <p:cNvSpPr>
            <a:spLocks noGrp="1"/>
          </p:cNvSpPr>
          <p:nvPr>
            <p:ph idx="1"/>
          </p:nvPr>
        </p:nvSpPr>
        <p:spPr/>
        <p:txBody>
          <a:bodyPr>
            <a:normAutofit/>
          </a:bodyPr>
          <a:lstStyle/>
          <a:p>
            <a:r>
              <a:rPr lang="en-US" dirty="0"/>
              <a:t>Review and Clean the Data </a:t>
            </a:r>
          </a:p>
          <a:p>
            <a:r>
              <a:rPr lang="en-US" dirty="0"/>
              <a:t>Assess Correlations </a:t>
            </a:r>
          </a:p>
          <a:p>
            <a:r>
              <a:rPr lang="en-US" dirty="0"/>
              <a:t>Prepare the Data </a:t>
            </a:r>
          </a:p>
          <a:p>
            <a:r>
              <a:rPr lang="en-US" dirty="0"/>
              <a:t>Evaluate Models</a:t>
            </a:r>
          </a:p>
          <a:p>
            <a:r>
              <a:rPr lang="en-US" dirty="0"/>
              <a:t>Hypertuning</a:t>
            </a:r>
          </a:p>
          <a:p>
            <a:r>
              <a:rPr lang="en-US" dirty="0"/>
              <a:t>Deploy Predictive Data Frame</a:t>
            </a:r>
          </a:p>
          <a:p>
            <a:r>
              <a:rPr lang="en-US" dirty="0"/>
              <a:t>Final Recommendations and Considerations</a:t>
            </a:r>
          </a:p>
          <a:p>
            <a:endParaRPr lang="en-US"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95600" y="4191000"/>
            <a:ext cx="406400" cy="406400"/>
          </a:xfrm>
          <a:prstGeom prst="rect">
            <a:avLst/>
          </a:prstGeom>
        </p:spPr>
      </p:pic>
    </p:spTree>
    <p:extLst>
      <p:ext uri="{BB962C8B-B14F-4D97-AF65-F5344CB8AC3E}">
        <p14:creationId xmlns:p14="http://schemas.microsoft.com/office/powerpoint/2010/main" val="3985228699"/>
      </p:ext>
    </p:extLst>
  </p:cSld>
  <p:clrMapOvr>
    <a:masterClrMapping/>
  </p:clrMapOvr>
  <mc:AlternateContent xmlns:mc="http://schemas.openxmlformats.org/markup-compatibility/2006">
    <mc:Choice xmlns:p14="http://schemas.microsoft.com/office/powerpoint/2010/main" Requires="p14">
      <p:transition spd="med" p14:dur="700" advTm="14154">
        <p:fade/>
      </p:transition>
    </mc:Choice>
    <mc:Fallback>
      <p:transition spd="med" advTm="141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E180D4A7-C9FB-4DFB-919C-405C955672EB}">
      <p14:showEvtLst xmlns:p14="http://schemas.microsoft.com/office/powerpoint/2010/main">
        <p14:playEvt time="1" objId="6"/>
        <p14:stopEvt time="14114" objId="6"/>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18556-24C9-9E43-F6EF-908098A09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A974E-4A30-A2CF-2961-02CCE855ADE4}"/>
              </a:ext>
            </a:extLst>
          </p:cNvPr>
          <p:cNvSpPr>
            <a:spLocks noGrp="1"/>
          </p:cNvSpPr>
          <p:nvPr>
            <p:ph type="title"/>
          </p:nvPr>
        </p:nvSpPr>
        <p:spPr/>
        <p:txBody>
          <a:bodyPr/>
          <a:lstStyle/>
          <a:p>
            <a:r>
              <a:rPr lang="en-US" dirty="0"/>
              <a:t>Review and Clean the Data </a:t>
            </a:r>
          </a:p>
        </p:txBody>
      </p:sp>
      <p:sp>
        <p:nvSpPr>
          <p:cNvPr id="3" name="Content Placeholder 2">
            <a:extLst>
              <a:ext uri="{FF2B5EF4-FFF2-40B4-BE49-F238E27FC236}">
                <a16:creationId xmlns:a16="http://schemas.microsoft.com/office/drawing/2014/main" id="{A00EC432-F718-85C8-C0B6-F4D1059332FA}"/>
              </a:ext>
            </a:extLst>
          </p:cNvPr>
          <p:cNvSpPr>
            <a:spLocks noGrp="1"/>
          </p:cNvSpPr>
          <p:nvPr>
            <p:ph idx="1"/>
          </p:nvPr>
        </p:nvSpPr>
        <p:spPr>
          <a:xfrm>
            <a:off x="838200" y="1825625"/>
            <a:ext cx="7620000" cy="4351338"/>
          </a:xfrm>
        </p:spPr>
        <p:txBody>
          <a:bodyPr/>
          <a:lstStyle/>
          <a:p>
            <a:r>
              <a:rPr lang="en-US" dirty="0"/>
              <a:t>Utilizing </a:t>
            </a:r>
            <a:r>
              <a:rPr lang="en-US" dirty="0">
                <a:hlinkClick r:id="rId5"/>
              </a:rPr>
              <a:t>Miami Housing Dataset</a:t>
            </a:r>
            <a:r>
              <a:rPr lang="en-US" dirty="0"/>
              <a:t> obtained from Kaggle.</a:t>
            </a:r>
          </a:p>
          <a:p>
            <a:r>
              <a:rPr lang="en-US" dirty="0"/>
              <a:t>Data set contains details on 13,932 single-family homes sold in 2016 in Miami.</a:t>
            </a:r>
          </a:p>
          <a:p>
            <a:r>
              <a:rPr lang="en-US" dirty="0"/>
              <a:t>The variables to the right, all numerical, can be found in this dataset.</a:t>
            </a:r>
          </a:p>
          <a:p>
            <a:r>
              <a:rPr lang="en-US" dirty="0"/>
              <a:t>No null values are present in this dataset.</a:t>
            </a:r>
          </a:p>
          <a:p>
            <a:r>
              <a:rPr lang="en-US" dirty="0"/>
              <a:t>All 0 values are accurate.</a:t>
            </a:r>
          </a:p>
          <a:p>
            <a:endParaRPr lang="en-US" dirty="0"/>
          </a:p>
          <a:p>
            <a:endParaRPr lang="en-US" dirty="0"/>
          </a:p>
        </p:txBody>
      </p:sp>
      <p:pic>
        <p:nvPicPr>
          <p:cNvPr id="5" name="Picture 4">
            <a:extLst>
              <a:ext uri="{FF2B5EF4-FFF2-40B4-BE49-F238E27FC236}">
                <a16:creationId xmlns:a16="http://schemas.microsoft.com/office/drawing/2014/main" id="{EB4587D6-19B2-4FBE-1298-672E902939BF}"/>
              </a:ext>
            </a:extLst>
          </p:cNvPr>
          <p:cNvPicPr>
            <a:picLocks noChangeAspect="1"/>
          </p:cNvPicPr>
          <p:nvPr/>
        </p:nvPicPr>
        <p:blipFill>
          <a:blip r:embed="rId6"/>
          <a:stretch>
            <a:fillRect/>
          </a:stretch>
        </p:blipFill>
        <p:spPr>
          <a:xfrm>
            <a:off x="8839200" y="1825625"/>
            <a:ext cx="2676525" cy="3619500"/>
          </a:xfrm>
          <a:prstGeom prst="rect">
            <a:avLst/>
          </a:prstGeom>
        </p:spPr>
      </p:pic>
      <p:pic>
        <p:nvPicPr>
          <p:cNvPr id="4" name="Recorded Sound">
            <a:hlinkClick r:id="" action="ppaction://media"/>
          </p:cNvPr>
          <p:cNvPicPr>
            <a:picLocks noChangeAspect="1"/>
          </p:cNvPicPr>
          <p:nvPr>
            <a:audioFile r:link="rId1"/>
            <p:extLst>
              <p:ext uri="{DAA4B4D4-6D71-4841-9C94-3DE7FCFB9230}">
                <p14:media xmlns:p14="http://schemas.microsoft.com/office/powerpoint/2010/main" r:embed="rId2">
                  <p14:trim end="11440.068"/>
                </p14:media>
              </p:ext>
            </p:extLst>
          </p:nvPr>
        </p:nvPicPr>
        <p:blipFill>
          <a:blip r:embed="rId7"/>
          <a:stretch>
            <a:fillRect/>
          </a:stretch>
        </p:blipFill>
        <p:spPr>
          <a:xfrm>
            <a:off x="-1371600" y="2133600"/>
            <a:ext cx="406400" cy="406400"/>
          </a:xfrm>
          <a:prstGeom prst="rect">
            <a:avLst/>
          </a:prstGeom>
        </p:spPr>
      </p:pic>
    </p:spTree>
    <p:extLst>
      <p:ext uri="{BB962C8B-B14F-4D97-AF65-F5344CB8AC3E}">
        <p14:creationId xmlns:p14="http://schemas.microsoft.com/office/powerpoint/2010/main" val="1329574802"/>
      </p:ext>
    </p:extLst>
  </p:cSld>
  <p:clrMapOvr>
    <a:masterClrMapping/>
  </p:clrMapOvr>
  <mc:AlternateContent xmlns:mc="http://schemas.openxmlformats.org/markup-compatibility/2006">
    <mc:Choice xmlns:p14="http://schemas.microsoft.com/office/powerpoint/2010/main" Requires="p14">
      <p:transition spd="med" p14:dur="700" advTm="118320">
        <p:fade/>
      </p:transition>
    </mc:Choice>
    <mc:Fallback>
      <p:transition spd="med" advTm="1183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2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0" objId="4"/>
        <p14:stopEvt time="116267" objId="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3DAAC-67F3-A140-C476-9602D7C2B1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B29F0-3C3F-0E5B-4B4D-1BC0039E81EB}"/>
              </a:ext>
            </a:extLst>
          </p:cNvPr>
          <p:cNvSpPr>
            <a:spLocks noGrp="1"/>
          </p:cNvSpPr>
          <p:nvPr>
            <p:ph type="title"/>
          </p:nvPr>
        </p:nvSpPr>
        <p:spPr/>
        <p:txBody>
          <a:bodyPr/>
          <a:lstStyle/>
          <a:p>
            <a:r>
              <a:rPr lang="en-US" dirty="0"/>
              <a:t>Review and Clean the Data </a:t>
            </a:r>
          </a:p>
        </p:txBody>
      </p:sp>
      <p:sp>
        <p:nvSpPr>
          <p:cNvPr id="3" name="Content Placeholder 2">
            <a:extLst>
              <a:ext uri="{FF2B5EF4-FFF2-40B4-BE49-F238E27FC236}">
                <a16:creationId xmlns:a16="http://schemas.microsoft.com/office/drawing/2014/main" id="{A0B1E5F3-C336-A4D1-5E37-EFDEBF41359B}"/>
              </a:ext>
            </a:extLst>
          </p:cNvPr>
          <p:cNvSpPr>
            <a:spLocks noGrp="1"/>
          </p:cNvSpPr>
          <p:nvPr>
            <p:ph idx="1"/>
          </p:nvPr>
        </p:nvSpPr>
        <p:spPr>
          <a:xfrm>
            <a:off x="838200" y="1828800"/>
            <a:ext cx="5486400" cy="4038600"/>
          </a:xfrm>
        </p:spPr>
        <p:txBody>
          <a:bodyPr>
            <a:normAutofit/>
          </a:bodyPr>
          <a:lstStyle/>
          <a:p>
            <a:r>
              <a:rPr lang="en-US" dirty="0"/>
              <a:t>Histograms were created to better understand the spread and skew of each variable.</a:t>
            </a:r>
          </a:p>
          <a:p>
            <a:r>
              <a:rPr lang="en-US" dirty="0"/>
              <a:t>Several variables are skewed to the right.</a:t>
            </a:r>
          </a:p>
          <a:p>
            <a:r>
              <a:rPr lang="en-US" dirty="0"/>
              <a:t>Value of Special Features and Distance to Highway don’t taper off as other variables do.</a:t>
            </a:r>
          </a:p>
          <a:p>
            <a:endParaRPr lang="en-US" dirty="0"/>
          </a:p>
          <a:p>
            <a:endParaRPr lang="en-US" dirty="0"/>
          </a:p>
        </p:txBody>
      </p:sp>
      <p:pic>
        <p:nvPicPr>
          <p:cNvPr id="6" name="Picture 5">
            <a:extLst>
              <a:ext uri="{FF2B5EF4-FFF2-40B4-BE49-F238E27FC236}">
                <a16:creationId xmlns:a16="http://schemas.microsoft.com/office/drawing/2014/main" id="{35C7408D-1FB5-AA09-0283-7ED6FF818FD5}"/>
              </a:ext>
            </a:extLst>
          </p:cNvPr>
          <p:cNvPicPr>
            <a:picLocks noChangeAspect="1"/>
          </p:cNvPicPr>
          <p:nvPr/>
        </p:nvPicPr>
        <p:blipFill rotWithShape="1">
          <a:blip r:embed="rId5"/>
          <a:srcRect t="8351"/>
          <a:stretch/>
        </p:blipFill>
        <p:spPr>
          <a:xfrm>
            <a:off x="6623083" y="762000"/>
            <a:ext cx="5340317" cy="525780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9600" y="2286000"/>
            <a:ext cx="406400" cy="406400"/>
          </a:xfrm>
          <a:prstGeom prst="rect">
            <a:avLst/>
          </a:prstGeom>
        </p:spPr>
      </p:pic>
      <p:sp>
        <p:nvSpPr>
          <p:cNvPr id="7" name="Rectangle 6"/>
          <p:cNvSpPr/>
          <p:nvPr/>
        </p:nvSpPr>
        <p:spPr>
          <a:xfrm>
            <a:off x="6635643" y="3886200"/>
            <a:ext cx="1365357" cy="10668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9296400" y="1828800"/>
            <a:ext cx="1365357" cy="10668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7253551"/>
      </p:ext>
    </p:extLst>
  </p:cSld>
  <p:clrMapOvr>
    <a:masterClrMapping/>
  </p:clrMapOvr>
  <mc:AlternateContent xmlns:mc="http://schemas.openxmlformats.org/markup-compatibility/2006">
    <mc:Choice xmlns:p14="http://schemas.microsoft.com/office/powerpoint/2010/main" Requires="p14">
      <p:transition spd="med" p14:dur="700" advTm="47352">
        <p:fade/>
      </p:transition>
    </mc:Choice>
    <mc:Fallback>
      <p:transition spd="med" advTm="473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5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1" objId="5"/>
        <p14:stopEvt time="47352" objId="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DE996-D5D2-F259-F93B-7D57DA5435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5EC3F-E0B1-94F2-3748-CF1D67E34002}"/>
              </a:ext>
            </a:extLst>
          </p:cNvPr>
          <p:cNvSpPr>
            <a:spLocks noGrp="1"/>
          </p:cNvSpPr>
          <p:nvPr>
            <p:ph type="title"/>
          </p:nvPr>
        </p:nvSpPr>
        <p:spPr>
          <a:xfrm>
            <a:off x="838200" y="365126"/>
            <a:ext cx="10515600" cy="701674"/>
          </a:xfrm>
        </p:spPr>
        <p:txBody>
          <a:bodyPr/>
          <a:lstStyle/>
          <a:p>
            <a:r>
              <a:rPr lang="en-US" dirty="0"/>
              <a:t>Review and Clean the Data </a:t>
            </a:r>
          </a:p>
        </p:txBody>
      </p:sp>
      <p:pic>
        <p:nvPicPr>
          <p:cNvPr id="14" name="Picture 13">
            <a:extLst>
              <a:ext uri="{FF2B5EF4-FFF2-40B4-BE49-F238E27FC236}">
                <a16:creationId xmlns:a16="http://schemas.microsoft.com/office/drawing/2014/main" id="{0A4294BB-D2EE-CAA8-3284-9CD9D8B7F4EC}"/>
              </a:ext>
            </a:extLst>
          </p:cNvPr>
          <p:cNvPicPr>
            <a:picLocks noChangeAspect="1"/>
          </p:cNvPicPr>
          <p:nvPr/>
        </p:nvPicPr>
        <p:blipFill>
          <a:blip r:embed="rId5"/>
          <a:stretch>
            <a:fillRect/>
          </a:stretch>
        </p:blipFill>
        <p:spPr>
          <a:xfrm>
            <a:off x="2481640" y="1066800"/>
            <a:ext cx="3451378" cy="5631196"/>
          </a:xfrm>
          <a:prstGeom prst="rect">
            <a:avLst/>
          </a:prstGeom>
        </p:spPr>
      </p:pic>
      <p:pic>
        <p:nvPicPr>
          <p:cNvPr id="16" name="Picture 15">
            <a:extLst>
              <a:ext uri="{FF2B5EF4-FFF2-40B4-BE49-F238E27FC236}">
                <a16:creationId xmlns:a16="http://schemas.microsoft.com/office/drawing/2014/main" id="{79FEED0D-EE5C-22EA-502E-EF865A3BD5D4}"/>
              </a:ext>
            </a:extLst>
          </p:cNvPr>
          <p:cNvPicPr>
            <a:picLocks noChangeAspect="1"/>
          </p:cNvPicPr>
          <p:nvPr/>
        </p:nvPicPr>
        <p:blipFill>
          <a:blip r:embed="rId6"/>
          <a:stretch>
            <a:fillRect/>
          </a:stretch>
        </p:blipFill>
        <p:spPr>
          <a:xfrm>
            <a:off x="7620000" y="1066800"/>
            <a:ext cx="3224454" cy="5631196"/>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438400" y="2209800"/>
            <a:ext cx="406400" cy="406400"/>
          </a:xfrm>
          <a:prstGeom prst="rect">
            <a:avLst/>
          </a:prstGeom>
        </p:spPr>
      </p:pic>
    </p:spTree>
    <p:extLst>
      <p:ext uri="{BB962C8B-B14F-4D97-AF65-F5344CB8AC3E}">
        <p14:creationId xmlns:p14="http://schemas.microsoft.com/office/powerpoint/2010/main" val="1437526655"/>
      </p:ext>
    </p:extLst>
  </p:cSld>
  <p:clrMapOvr>
    <a:masterClrMapping/>
  </p:clrMapOvr>
  <mc:AlternateContent xmlns:mc="http://schemas.openxmlformats.org/markup-compatibility/2006">
    <mc:Choice xmlns:p14="http://schemas.microsoft.com/office/powerpoint/2010/main" Requires="p14">
      <p:transition spd="med" p14:dur="700" advTm="54588">
        <p:fade/>
      </p:transition>
    </mc:Choice>
    <mc:Fallback>
      <p:transition spd="med" advTm="545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mod="1">
    <p:ext uri="{E180D4A7-C9FB-4DFB-919C-405C955672EB}">
      <p14:showEvtLst xmlns:p14="http://schemas.microsoft.com/office/powerpoint/2010/main">
        <p14:playEvt time="0" objId="7"/>
        <p14:stopEvt time="54588" objId="7"/>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398F0-330D-A16C-08FD-3CCE4DA2D4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55292-E56D-7B81-9D5F-069A9B93B235}"/>
              </a:ext>
            </a:extLst>
          </p:cNvPr>
          <p:cNvSpPr>
            <a:spLocks noGrp="1"/>
          </p:cNvSpPr>
          <p:nvPr>
            <p:ph type="title"/>
          </p:nvPr>
        </p:nvSpPr>
        <p:spPr/>
        <p:txBody>
          <a:bodyPr/>
          <a:lstStyle/>
          <a:p>
            <a:r>
              <a:rPr lang="en-US" dirty="0"/>
              <a:t>Assess Correlations </a:t>
            </a:r>
          </a:p>
        </p:txBody>
      </p:sp>
      <p:sp>
        <p:nvSpPr>
          <p:cNvPr id="3" name="Content Placeholder 2">
            <a:extLst>
              <a:ext uri="{FF2B5EF4-FFF2-40B4-BE49-F238E27FC236}">
                <a16:creationId xmlns:a16="http://schemas.microsoft.com/office/drawing/2014/main" id="{F14EFC65-99CB-A7E7-B1AE-6D0986FC7C33}"/>
              </a:ext>
            </a:extLst>
          </p:cNvPr>
          <p:cNvSpPr>
            <a:spLocks noGrp="1"/>
          </p:cNvSpPr>
          <p:nvPr>
            <p:ph idx="1"/>
          </p:nvPr>
        </p:nvSpPr>
        <p:spPr>
          <a:xfrm>
            <a:off x="838200" y="1825625"/>
            <a:ext cx="5486400" cy="4351338"/>
          </a:xfrm>
        </p:spPr>
        <p:txBody>
          <a:bodyPr/>
          <a:lstStyle/>
          <a:p>
            <a:r>
              <a:rPr lang="en-US" dirty="0"/>
              <a:t>To the right is a correlation heatmap detailing the correlations between the variables.</a:t>
            </a:r>
          </a:p>
          <a:p>
            <a:r>
              <a:rPr lang="en-US" dirty="0"/>
              <a:t>The correlations with the sales price variable are in the first col and organized with the most highly correlated at the top and the variables with the lowest correlation to sales price at the bottom.</a:t>
            </a:r>
          </a:p>
          <a:p>
            <a:r>
              <a:rPr lang="en-US" dirty="0" smtClean="0"/>
              <a:t>Correlation does not imply causation.</a:t>
            </a:r>
            <a:endParaRPr lang="en-US" dirty="0"/>
          </a:p>
          <a:p>
            <a:endParaRPr lang="en-US" dirty="0"/>
          </a:p>
          <a:p>
            <a:endParaRPr lang="en-US" dirty="0"/>
          </a:p>
        </p:txBody>
      </p:sp>
      <p:pic>
        <p:nvPicPr>
          <p:cNvPr id="5" name="Picture 4">
            <a:extLst>
              <a:ext uri="{FF2B5EF4-FFF2-40B4-BE49-F238E27FC236}">
                <a16:creationId xmlns:a16="http://schemas.microsoft.com/office/drawing/2014/main" id="{69EF25B1-9979-919F-5D13-B678AA2C52A5}"/>
              </a:ext>
            </a:extLst>
          </p:cNvPr>
          <p:cNvPicPr>
            <a:picLocks noChangeAspect="1"/>
          </p:cNvPicPr>
          <p:nvPr/>
        </p:nvPicPr>
        <p:blipFill>
          <a:blip r:embed="rId5"/>
          <a:stretch>
            <a:fillRect/>
          </a:stretch>
        </p:blipFill>
        <p:spPr>
          <a:xfrm>
            <a:off x="6128657" y="1253331"/>
            <a:ext cx="4980212" cy="4351338"/>
          </a:xfrm>
          <a:prstGeom prst="rect">
            <a:avLst/>
          </a:prstGeom>
        </p:spPr>
      </p:pic>
      <p:pic>
        <p:nvPicPr>
          <p:cNvPr id="6" name="Recorded Sound">
            <a:hlinkClick r:id="" action="ppaction://media"/>
          </p:cNvPr>
          <p:cNvPicPr>
            <a:picLocks noChangeAspect="1"/>
          </p:cNvPicPr>
          <p:nvPr>
            <a:audioFile r:link="rId1"/>
            <p:extLst>
              <p:ext uri="{DAA4B4D4-6D71-4841-9C94-3DE7FCFB9230}">
                <p14:media xmlns:p14="http://schemas.microsoft.com/office/powerpoint/2010/main" r:embed="rId2">
                  <p14:trim end="16000.6984"/>
                </p14:media>
              </p:ext>
            </p:extLst>
          </p:nvPr>
        </p:nvPicPr>
        <p:blipFill>
          <a:blip r:embed="rId6"/>
          <a:stretch>
            <a:fillRect/>
          </a:stretch>
        </p:blipFill>
        <p:spPr>
          <a:xfrm>
            <a:off x="-1371600" y="1600200"/>
            <a:ext cx="406400" cy="406400"/>
          </a:xfrm>
          <a:prstGeom prst="rect">
            <a:avLst/>
          </a:prstGeom>
        </p:spPr>
      </p:pic>
    </p:spTree>
    <p:extLst>
      <p:ext uri="{BB962C8B-B14F-4D97-AF65-F5344CB8AC3E}">
        <p14:creationId xmlns:p14="http://schemas.microsoft.com/office/powerpoint/2010/main" val="2952363878"/>
      </p:ext>
    </p:extLst>
  </p:cSld>
  <p:clrMapOvr>
    <a:masterClrMapping/>
  </p:clrMapOvr>
  <mc:AlternateContent xmlns:mc="http://schemas.openxmlformats.org/markup-compatibility/2006">
    <mc:Choice xmlns:p14="http://schemas.microsoft.com/office/powerpoint/2010/main" Requires="p14">
      <p:transition spd="med" p14:dur="700" advTm="86394">
        <p:fade/>
      </p:transition>
    </mc:Choice>
    <mc:Fallback>
      <p:transition spd="med" advTm="863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8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mod="1">
    <p:ext uri="{E180D4A7-C9FB-4DFB-919C-405C955672EB}">
      <p14:showEvtLst xmlns:p14="http://schemas.microsoft.com/office/powerpoint/2010/main">
        <p14:playEvt time="0" objId="6"/>
        <p14:stopEvt time="85908" objId="6"/>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DA20E-A114-3B8E-ABF4-C1C977F85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B6715E-7154-3F57-619D-579959F910DD}"/>
              </a:ext>
            </a:extLst>
          </p:cNvPr>
          <p:cNvSpPr>
            <a:spLocks noGrp="1"/>
          </p:cNvSpPr>
          <p:nvPr>
            <p:ph type="title"/>
          </p:nvPr>
        </p:nvSpPr>
        <p:spPr/>
        <p:txBody>
          <a:bodyPr/>
          <a:lstStyle/>
          <a:p>
            <a:r>
              <a:rPr lang="en-US" dirty="0"/>
              <a:t>Prepare the Data </a:t>
            </a:r>
          </a:p>
        </p:txBody>
      </p:sp>
      <p:sp>
        <p:nvSpPr>
          <p:cNvPr id="3" name="Content Placeholder 2">
            <a:extLst>
              <a:ext uri="{FF2B5EF4-FFF2-40B4-BE49-F238E27FC236}">
                <a16:creationId xmlns:a16="http://schemas.microsoft.com/office/drawing/2014/main" id="{9E8AF407-DB08-C861-C9AE-F550422B5CBF}"/>
              </a:ext>
            </a:extLst>
          </p:cNvPr>
          <p:cNvSpPr>
            <a:spLocks noGrp="1"/>
          </p:cNvSpPr>
          <p:nvPr>
            <p:ph idx="1"/>
          </p:nvPr>
        </p:nvSpPr>
        <p:spPr>
          <a:xfrm>
            <a:off x="838199" y="1825625"/>
            <a:ext cx="10169037" cy="4351338"/>
          </a:xfrm>
        </p:spPr>
        <p:txBody>
          <a:bodyPr/>
          <a:lstStyle/>
          <a:p>
            <a:r>
              <a:rPr lang="en-US" dirty="0"/>
              <a:t>Split into target variable (sale price) and feature variables (all other variables).</a:t>
            </a:r>
          </a:p>
          <a:p>
            <a:endParaRPr lang="en-US" dirty="0"/>
          </a:p>
          <a:p>
            <a:r>
              <a:rPr lang="en-US" dirty="0"/>
              <a:t>Split the target and features variables into 80/20 train/test sets.</a:t>
            </a:r>
          </a:p>
          <a:p>
            <a:endParaRPr lang="en-US" dirty="0"/>
          </a:p>
          <a:p>
            <a:r>
              <a:rPr lang="en-US" dirty="0"/>
              <a:t>Initiate scaler</a:t>
            </a:r>
          </a:p>
          <a:p>
            <a:endParaRPr lang="en-US" dirty="0"/>
          </a:p>
        </p:txBody>
      </p:sp>
      <p:pic>
        <p:nvPicPr>
          <p:cNvPr id="6" name="Picture 5">
            <a:extLst>
              <a:ext uri="{FF2B5EF4-FFF2-40B4-BE49-F238E27FC236}">
                <a16:creationId xmlns:a16="http://schemas.microsoft.com/office/drawing/2014/main" id="{90628BD9-CE44-0D5C-5AF9-3DEAE14475EB}"/>
              </a:ext>
            </a:extLst>
          </p:cNvPr>
          <p:cNvPicPr>
            <a:picLocks noChangeAspect="1"/>
          </p:cNvPicPr>
          <p:nvPr/>
        </p:nvPicPr>
        <p:blipFill>
          <a:blip r:embed="rId5"/>
          <a:stretch>
            <a:fillRect/>
          </a:stretch>
        </p:blipFill>
        <p:spPr>
          <a:xfrm>
            <a:off x="1184763" y="2198385"/>
            <a:ext cx="3181350" cy="571500"/>
          </a:xfrm>
          <a:prstGeom prst="rect">
            <a:avLst/>
          </a:prstGeom>
        </p:spPr>
      </p:pic>
      <p:pic>
        <p:nvPicPr>
          <p:cNvPr id="8" name="Picture 7">
            <a:extLst>
              <a:ext uri="{FF2B5EF4-FFF2-40B4-BE49-F238E27FC236}">
                <a16:creationId xmlns:a16="http://schemas.microsoft.com/office/drawing/2014/main" id="{A3F89919-7054-69DD-40CD-D9C625BE203E}"/>
              </a:ext>
            </a:extLst>
          </p:cNvPr>
          <p:cNvPicPr>
            <a:picLocks noChangeAspect="1"/>
          </p:cNvPicPr>
          <p:nvPr/>
        </p:nvPicPr>
        <p:blipFill>
          <a:blip r:embed="rId6"/>
          <a:stretch>
            <a:fillRect/>
          </a:stretch>
        </p:blipFill>
        <p:spPr>
          <a:xfrm>
            <a:off x="1184763" y="3210058"/>
            <a:ext cx="8820150" cy="466725"/>
          </a:xfrm>
          <a:prstGeom prst="rect">
            <a:avLst/>
          </a:prstGeom>
        </p:spPr>
      </p:pic>
      <p:pic>
        <p:nvPicPr>
          <p:cNvPr id="10" name="Picture 9">
            <a:extLst>
              <a:ext uri="{FF2B5EF4-FFF2-40B4-BE49-F238E27FC236}">
                <a16:creationId xmlns:a16="http://schemas.microsoft.com/office/drawing/2014/main" id="{758A21FE-7826-3247-42F4-2776B9CFC9E6}"/>
              </a:ext>
            </a:extLst>
          </p:cNvPr>
          <p:cNvPicPr>
            <a:picLocks noChangeAspect="1"/>
          </p:cNvPicPr>
          <p:nvPr/>
        </p:nvPicPr>
        <p:blipFill>
          <a:blip r:embed="rId7"/>
          <a:stretch>
            <a:fillRect/>
          </a:stretch>
        </p:blipFill>
        <p:spPr>
          <a:xfrm>
            <a:off x="1184763" y="4343400"/>
            <a:ext cx="5514975" cy="1019175"/>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600200" y="3055555"/>
            <a:ext cx="406400" cy="406400"/>
          </a:xfrm>
          <a:prstGeom prst="rect">
            <a:avLst/>
          </a:prstGeom>
        </p:spPr>
      </p:pic>
    </p:spTree>
    <p:extLst>
      <p:ext uri="{BB962C8B-B14F-4D97-AF65-F5344CB8AC3E}">
        <p14:creationId xmlns:p14="http://schemas.microsoft.com/office/powerpoint/2010/main" val="2770369046"/>
      </p:ext>
    </p:extLst>
  </p:cSld>
  <p:clrMapOvr>
    <a:masterClrMapping/>
  </p:clrMapOvr>
  <mc:AlternateContent xmlns:mc="http://schemas.openxmlformats.org/markup-compatibility/2006">
    <mc:Choice xmlns:p14="http://schemas.microsoft.com/office/powerpoint/2010/main" Requires="p14">
      <p:transition spd="med" p14:dur="700" advTm="87478">
        <p:fade/>
      </p:transition>
    </mc:Choice>
    <mc:Fallback>
      <p:transition spd="med" advTm="874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55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mod="1">
    <p:ext uri="{E180D4A7-C9FB-4DFB-919C-405C955672EB}">
      <p14:showEvtLst xmlns:p14="http://schemas.microsoft.com/office/powerpoint/2010/main">
        <p14:playEvt time="0" objId="7"/>
        <p14:stopEvt time="87478" objId="7"/>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7E2D9-7930-B11C-A7B7-AB7F7F76FE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813FE-612C-2FE6-35E1-45AE7202D88A}"/>
              </a:ext>
            </a:extLst>
          </p:cNvPr>
          <p:cNvSpPr>
            <a:spLocks noGrp="1"/>
          </p:cNvSpPr>
          <p:nvPr>
            <p:ph type="title"/>
          </p:nvPr>
        </p:nvSpPr>
        <p:spPr/>
        <p:txBody>
          <a:bodyPr/>
          <a:lstStyle/>
          <a:p>
            <a:r>
              <a:rPr lang="en-US" dirty="0"/>
              <a:t>Evaluate Models - Metrics</a:t>
            </a:r>
          </a:p>
        </p:txBody>
      </p:sp>
      <p:sp>
        <p:nvSpPr>
          <p:cNvPr id="3" name="Content Placeholder 2">
            <a:extLst>
              <a:ext uri="{FF2B5EF4-FFF2-40B4-BE49-F238E27FC236}">
                <a16:creationId xmlns:a16="http://schemas.microsoft.com/office/drawing/2014/main" id="{F530DF6B-4861-0FB6-0D27-969376F86D61}"/>
              </a:ext>
            </a:extLst>
          </p:cNvPr>
          <p:cNvSpPr>
            <a:spLocks noGrp="1"/>
          </p:cNvSpPr>
          <p:nvPr>
            <p:ph idx="1"/>
          </p:nvPr>
        </p:nvSpPr>
        <p:spPr>
          <a:xfrm>
            <a:off x="838200" y="2260600"/>
            <a:ext cx="5486400" cy="2746375"/>
          </a:xfrm>
        </p:spPr>
        <p:txBody>
          <a:bodyPr/>
          <a:lstStyle/>
          <a:p>
            <a:r>
              <a:rPr lang="en-US" dirty="0"/>
              <a:t>RMSE – Indicates the average range of errors in predictions</a:t>
            </a:r>
          </a:p>
          <a:p>
            <a:endParaRPr lang="en-US" dirty="0"/>
          </a:p>
          <a:p>
            <a:r>
              <a:rPr lang="en-US" dirty="0"/>
              <a:t>R-Squared - Conveys what percent of variance in my target variable can be explained by the data in the features variable</a:t>
            </a:r>
          </a:p>
          <a:p>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6800" y="2057400"/>
            <a:ext cx="406400" cy="406400"/>
          </a:xfrm>
          <a:prstGeom prst="rect">
            <a:avLst/>
          </a:prstGeom>
        </p:spPr>
      </p:pic>
      <p:pic>
        <p:nvPicPr>
          <p:cNvPr id="8" name="Picture 7">
            <a:extLst>
              <a:ext uri="{FF2B5EF4-FFF2-40B4-BE49-F238E27FC236}">
                <a16:creationId xmlns:a16="http://schemas.microsoft.com/office/drawing/2014/main" id="{81B12332-DE1C-4752-66A1-54A796687D8B}"/>
              </a:ext>
            </a:extLst>
          </p:cNvPr>
          <p:cNvPicPr>
            <a:picLocks noChangeAspect="1"/>
          </p:cNvPicPr>
          <p:nvPr/>
        </p:nvPicPr>
        <p:blipFill>
          <a:blip r:embed="rId6"/>
          <a:stretch>
            <a:fillRect/>
          </a:stretch>
        </p:blipFill>
        <p:spPr>
          <a:xfrm>
            <a:off x="7823200" y="365126"/>
            <a:ext cx="3010877" cy="6107371"/>
          </a:xfrm>
          <a:prstGeom prst="rect">
            <a:avLst/>
          </a:prstGeom>
        </p:spPr>
      </p:pic>
      <p:sp>
        <p:nvSpPr>
          <p:cNvPr id="6" name="Rectangle 5"/>
          <p:cNvSpPr/>
          <p:nvPr/>
        </p:nvSpPr>
        <p:spPr>
          <a:xfrm>
            <a:off x="7823199" y="4648200"/>
            <a:ext cx="3010877" cy="16764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1839866"/>
      </p:ext>
    </p:extLst>
  </p:cSld>
  <p:clrMapOvr>
    <a:masterClrMapping/>
  </p:clrMapOvr>
  <mc:AlternateContent xmlns:mc="http://schemas.openxmlformats.org/markup-compatibility/2006">
    <mc:Choice xmlns:p14="http://schemas.microsoft.com/office/powerpoint/2010/main" Requires="p14">
      <p:transition spd="med" p14:dur="700" advTm="106395">
        <p:fade/>
      </p:transition>
    </mc:Choice>
    <mc:Fallback>
      <p:transition spd="med" advTm="1063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3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0" objId="4"/>
        <p14:stopEvt time="106353" objId="4"/>
      </p14:showEvtLst>
    </p:ext>
  </p:extLs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11161</TotalTime>
  <Words>2276</Words>
  <Application>Microsoft Office PowerPoint</Application>
  <PresentationFormat>Widescreen</PresentationFormat>
  <Paragraphs>129</Paragraphs>
  <Slides>15</Slides>
  <Notes>15</Notes>
  <HiddenSlides>0</HiddenSlides>
  <MMClips>15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Century Schoolbook</vt:lpstr>
      <vt:lpstr>Courier New</vt:lpstr>
      <vt:lpstr>Helvetica</vt:lpstr>
      <vt:lpstr>Helvetica Neue</vt:lpstr>
      <vt:lpstr>Times New Roman</vt:lpstr>
      <vt:lpstr>CITY SKETCH 16X9</vt:lpstr>
      <vt:lpstr>Predicting the Cost of Miami Real Estate</vt:lpstr>
      <vt:lpstr>Business Question:</vt:lpstr>
      <vt:lpstr>Overview</vt:lpstr>
      <vt:lpstr>Review and Clean the Data </vt:lpstr>
      <vt:lpstr>Review and Clean the Data </vt:lpstr>
      <vt:lpstr>Review and Clean the Data </vt:lpstr>
      <vt:lpstr>Assess Correlations </vt:lpstr>
      <vt:lpstr>Prepare the Data </vt:lpstr>
      <vt:lpstr>Evaluate Models - Metrics</vt:lpstr>
      <vt:lpstr>Evaluate Models – Regression Plots</vt:lpstr>
      <vt:lpstr>Hypertuning</vt:lpstr>
      <vt:lpstr>Feature Importance</vt:lpstr>
      <vt:lpstr>Deploy Predictive Data Frame</vt:lpstr>
      <vt:lpstr>Final Recommendations and Considerations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Cost of Miami Real Estate</dc:title>
  <dc:creator>Hadley Day</dc:creator>
  <cp:lastModifiedBy>Denise Dodd</cp:lastModifiedBy>
  <cp:revision>42</cp:revision>
  <dcterms:created xsi:type="dcterms:W3CDTF">2024-02-16T14:49:53Z</dcterms:created>
  <dcterms:modified xsi:type="dcterms:W3CDTF">2024-02-25T01:15:09Z</dcterms:modified>
</cp:coreProperties>
</file>